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E2A4-3C5B-4AA3-9C46-B3759A3C0AD3}" type="datetimeFigureOut">
              <a:rPr lang="pl-PL" smtClean="0"/>
              <a:t>2018-11-07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E4E-3AED-4B95-880E-E246B934900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E2A4-3C5B-4AA3-9C46-B3759A3C0AD3}" type="datetimeFigureOut">
              <a:rPr lang="pl-PL" smtClean="0"/>
              <a:t>2018-11-07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E4E-3AED-4B95-880E-E246B934900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E2A4-3C5B-4AA3-9C46-B3759A3C0AD3}" type="datetimeFigureOut">
              <a:rPr lang="pl-PL" smtClean="0"/>
              <a:t>2018-11-07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E4E-3AED-4B95-880E-E246B934900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E2A4-3C5B-4AA3-9C46-B3759A3C0AD3}" type="datetimeFigureOut">
              <a:rPr lang="pl-PL" smtClean="0"/>
              <a:t>2018-11-07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E4E-3AED-4B95-880E-E246B934900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E2A4-3C5B-4AA3-9C46-B3759A3C0AD3}" type="datetimeFigureOut">
              <a:rPr lang="pl-PL" smtClean="0"/>
              <a:t>2018-11-07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E4E-3AED-4B95-880E-E246B934900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E2A4-3C5B-4AA3-9C46-B3759A3C0AD3}" type="datetimeFigureOut">
              <a:rPr lang="pl-PL" smtClean="0"/>
              <a:t>2018-11-07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E4E-3AED-4B95-880E-E246B934900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E2A4-3C5B-4AA3-9C46-B3759A3C0AD3}" type="datetimeFigureOut">
              <a:rPr lang="pl-PL" smtClean="0"/>
              <a:t>2018-11-07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E4E-3AED-4B95-880E-E246B934900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E2A4-3C5B-4AA3-9C46-B3759A3C0AD3}" type="datetimeFigureOut">
              <a:rPr lang="pl-PL" smtClean="0"/>
              <a:t>2018-11-07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E4E-3AED-4B95-880E-E246B934900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E2A4-3C5B-4AA3-9C46-B3759A3C0AD3}" type="datetimeFigureOut">
              <a:rPr lang="pl-PL" smtClean="0"/>
              <a:t>2018-11-07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E4E-3AED-4B95-880E-E246B934900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E2A4-3C5B-4AA3-9C46-B3759A3C0AD3}" type="datetimeFigureOut">
              <a:rPr lang="pl-PL" smtClean="0"/>
              <a:t>2018-11-07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E4E-3AED-4B95-880E-E246B934900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9E2A4-3C5B-4AA3-9C46-B3759A3C0AD3}" type="datetimeFigureOut">
              <a:rPr lang="pl-PL" smtClean="0"/>
              <a:t>2018-11-07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E8E4E-3AED-4B95-880E-E246B9349004}" type="slidenum">
              <a:rPr lang="pl-PL" smtClean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9E2A4-3C5B-4AA3-9C46-B3759A3C0AD3}" type="datetimeFigureOut">
              <a:rPr lang="pl-PL" smtClean="0"/>
              <a:t>2018-11-07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E8E4E-3AED-4B95-880E-E246B9349004}" type="slidenum">
              <a:rPr lang="pl-PL" smtClean="0"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liskopolski.pl/historia-polski/w-skrocie/1984-zabojstwo-ksiedza-jerzego-popieluszki/" TargetMode="External"/><Relationship Id="rId13" Type="http://schemas.openxmlformats.org/officeDocument/2006/relationships/hyperlink" Target="http://www.bliskopolski.pl/historia-polski/w-skrocie/2004-wstapienie-polski-do-unii-europejskiej/" TargetMode="External"/><Relationship Id="rId3" Type="http://schemas.openxmlformats.org/officeDocument/2006/relationships/hyperlink" Target="http://www.bliskopolski.pl/historia-polski/w-skrocie/1979-pierwsza-pielgrzymka-jana-pawla-ii-do-polski/" TargetMode="External"/><Relationship Id="rId7" Type="http://schemas.openxmlformats.org/officeDocument/2006/relationships/hyperlink" Target="http://www.bliskopolski.pl/historia-polski/w-skrocie/1981-wprowadzenie-stanu-wojennego-w-polsce/" TargetMode="External"/><Relationship Id="rId12" Type="http://schemas.openxmlformats.org/officeDocument/2006/relationships/hyperlink" Target="http://www.bliskopolski.pl/historia-polski/w-skrocie/1999-wstapienie-polski-do-nato/" TargetMode="External"/><Relationship Id="rId2" Type="http://schemas.openxmlformats.org/officeDocument/2006/relationships/hyperlink" Target="http://www.bliskopolski.pl/historia-polski/w-skrocie/1978-wybor-karola-wojtyly-na-papiez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liskopolski.pl/historia-polski/w-skrocie/1980-powstanie-nszz-solidarnosc/" TargetMode="External"/><Relationship Id="rId11" Type="http://schemas.openxmlformats.org/officeDocument/2006/relationships/hyperlink" Target="http://www.bliskopolski.pl/historia-polski/w-skrocie/1989-r-powstanie-iii-rp/" TargetMode="External"/><Relationship Id="rId5" Type="http://schemas.openxmlformats.org/officeDocument/2006/relationships/hyperlink" Target="http://www.bliskopolski.pl/historia-polski/w-skrocie/1980-podpisanie-porozumien-sierpniowych/" TargetMode="External"/><Relationship Id="rId15" Type="http://schemas.openxmlformats.org/officeDocument/2006/relationships/hyperlink" Target="http://www.bliskopolski.pl/historia-polski/w-pigulce/" TargetMode="External"/><Relationship Id="rId10" Type="http://schemas.openxmlformats.org/officeDocument/2006/relationships/hyperlink" Target="http://www.bliskopolski.pl/historia-polski/w-skrocie/1989-wybory-parlamentarne/" TargetMode="External"/><Relationship Id="rId4" Type="http://schemas.openxmlformats.org/officeDocument/2006/relationships/hyperlink" Target="http://www.bliskopolski.pl/historia-polski/w-skrocie/1980-sierpnien-80/" TargetMode="External"/><Relationship Id="rId9" Type="http://schemas.openxmlformats.org/officeDocument/2006/relationships/hyperlink" Target="http://www.bliskopolski.pl/historia-polski/w-skrocie/1989-obrady-okraglego-stolu/" TargetMode="External"/><Relationship Id="rId14" Type="http://schemas.openxmlformats.org/officeDocument/2006/relationships/hyperlink" Target="http://www.bliskopolski.pl/historia-polski/w-skrocie/2010-katastrofa-smolenska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liskopolski.pl/historia-polski/w-skrocie/1920-bitwa-warszawska/" TargetMode="External"/><Relationship Id="rId13" Type="http://schemas.openxmlformats.org/officeDocument/2006/relationships/hyperlink" Target="http://www.bliskopolski.pl/historia-polski/w-skrocie/1926-przewrot-majowy/" TargetMode="External"/><Relationship Id="rId18" Type="http://schemas.openxmlformats.org/officeDocument/2006/relationships/hyperlink" Target="http://www.bliskopolski.pl/historia-polski/w-skrocie/1939-1945-ii-wojna-swiatowa/" TargetMode="External"/><Relationship Id="rId3" Type="http://schemas.openxmlformats.org/officeDocument/2006/relationships/hyperlink" Target="http://www.bliskopolski.pl/historia-polski/w-skrocie/1918-1919-powstanie-wielkopolskie/" TargetMode="External"/><Relationship Id="rId21" Type="http://schemas.openxmlformats.org/officeDocument/2006/relationships/hyperlink" Target="http://www.bliskopolski.pl/historia-polski/w-skrocie/1939-bitwa-nad-bzura/" TargetMode="External"/><Relationship Id="rId7" Type="http://schemas.openxmlformats.org/officeDocument/2006/relationships/hyperlink" Target="http://www.bliskopolski.pl/historia-polski/w-skrocie/1920-zaslubiny-polski-z-morzem/" TargetMode="External"/><Relationship Id="rId12" Type="http://schemas.openxmlformats.org/officeDocument/2006/relationships/hyperlink" Target="http://www.bliskopolski.pl/historia-polski/w-skrocie/1921-konstytucja-marcowa/" TargetMode="External"/><Relationship Id="rId17" Type="http://schemas.openxmlformats.org/officeDocument/2006/relationships/hyperlink" Target="http://www.bliskopolski.pl/historia-polski/w-skrocie/1939-zerwanie-przez-niemcy-paktu-o-nieagresji-z-polska/" TargetMode="External"/><Relationship Id="rId2" Type="http://schemas.openxmlformats.org/officeDocument/2006/relationships/hyperlink" Target="http://www.bliskopolski.pl/historia-polski/w-skrocie/1918-odzyskanie-niepodleglosci-przez-polske/" TargetMode="External"/><Relationship Id="rId16" Type="http://schemas.openxmlformats.org/officeDocument/2006/relationships/hyperlink" Target="http://www.bliskopolski.pl/historia-polski/w-skrocie/1938-zajecie-zaolzia-przez-polske/" TargetMode="External"/><Relationship Id="rId20" Type="http://schemas.openxmlformats.org/officeDocument/2006/relationships/hyperlink" Target="http://www.bliskopolski.pl/historia-polski/w-skrocie/1939-obrona-wizn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liskopolski.pl/historia-polski/w-skrocie/1919-1921-wojna-polsko-bolszewicka/" TargetMode="External"/><Relationship Id="rId11" Type="http://schemas.openxmlformats.org/officeDocument/2006/relationships/hyperlink" Target="http://www.bliskopolski.pl/historia-polski/w-skrocie/1921-traktat-ryski/" TargetMode="External"/><Relationship Id="rId5" Type="http://schemas.openxmlformats.org/officeDocument/2006/relationships/hyperlink" Target="http://www.bliskopolski.pl/historia-polski/w-skrocie/1919-1921-powstania-slaskie/" TargetMode="External"/><Relationship Id="rId15" Type="http://schemas.openxmlformats.org/officeDocument/2006/relationships/hyperlink" Target="https://bliskopolski.pl/leksykon/jozef-pilsudski/" TargetMode="External"/><Relationship Id="rId23" Type="http://schemas.openxmlformats.org/officeDocument/2006/relationships/hyperlink" Target="http://www.bliskopolski.pl/historia-polski/w-skrocie/1939-powstanie-polskiego-panstwa-podzmienego/" TargetMode="External"/><Relationship Id="rId10" Type="http://schemas.openxmlformats.org/officeDocument/2006/relationships/hyperlink" Target="http://www.bliskopolski.pl/historia-polski/w-skrocie/1920-bunt-zeligowskiego/" TargetMode="External"/><Relationship Id="rId19" Type="http://schemas.openxmlformats.org/officeDocument/2006/relationships/hyperlink" Target="http://www.bliskopolski.pl/historia-polski/w-skrocie/1939-atak-niemiec-na-polske/" TargetMode="External"/><Relationship Id="rId4" Type="http://schemas.openxmlformats.org/officeDocument/2006/relationships/hyperlink" Target="http://www.bliskopolski.pl/historia-polski/w-skrocie/1919-uchwalenie-malej-konstytucji/" TargetMode="External"/><Relationship Id="rId9" Type="http://schemas.openxmlformats.org/officeDocument/2006/relationships/hyperlink" Target="https://bliskopolski.pl/leksykon/cud-nad-wisla/" TargetMode="External"/><Relationship Id="rId14" Type="http://schemas.openxmlformats.org/officeDocument/2006/relationships/hyperlink" Target="https://bliskopolski.pl/leksykon/marszalek/" TargetMode="External"/><Relationship Id="rId22" Type="http://schemas.openxmlformats.org/officeDocument/2006/relationships/hyperlink" Target="http://www.bliskopolski.pl/historia-polski/w-skrocie/1939-atak-zsrr-na-polske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liskopolski.pl/historia-polski/w-skrocie/1944-r-bitwa-o-monte-cassino/" TargetMode="External"/><Relationship Id="rId13" Type="http://schemas.openxmlformats.org/officeDocument/2006/relationships/hyperlink" Target="http://www.bliskopolski.pl/historia-polski/w-skrocie/1945-konferencja-w-poczdamie/" TargetMode="External"/><Relationship Id="rId18" Type="http://schemas.openxmlformats.org/officeDocument/2006/relationships/hyperlink" Target="http://www.bliskopolski.pl/historia-polski/w-skrocie/1968-marzec-68/" TargetMode="External"/><Relationship Id="rId3" Type="http://schemas.openxmlformats.org/officeDocument/2006/relationships/hyperlink" Target="http://www.bliskopolski.pl/historia-polski/w-skrocie/1941-podpisanie-ukladu-sikorski-majski/" TargetMode="External"/><Relationship Id="rId21" Type="http://schemas.openxmlformats.org/officeDocument/2006/relationships/hyperlink" Target="http://www.bliskopolski.pl/historia-polski/w-skrocie/1976-powstanie-komitetu-obrony-robotnikow-kor/" TargetMode="External"/><Relationship Id="rId7" Type="http://schemas.openxmlformats.org/officeDocument/2006/relationships/hyperlink" Target="http://www.bliskopolski.pl/historia-polski/w-skrocie/1943-katastrofa-w-gibraltarze/" TargetMode="External"/><Relationship Id="rId12" Type="http://schemas.openxmlformats.org/officeDocument/2006/relationships/hyperlink" Target="http://www.bliskopolski.pl/historia-polski/w-skrocie/1945-oblawa-augustowska/" TargetMode="External"/><Relationship Id="rId17" Type="http://schemas.openxmlformats.org/officeDocument/2006/relationships/hyperlink" Target="http://www.bliskopolski.pl/historia-polski/w-skrocie/1956-poznanski-czerwiec/" TargetMode="External"/><Relationship Id="rId2" Type="http://schemas.openxmlformats.org/officeDocument/2006/relationships/hyperlink" Target="http://www.bliskopolski.pl/historia-polski/w-skrocie/1940-zbrodnia-katynska/" TargetMode="External"/><Relationship Id="rId16" Type="http://schemas.openxmlformats.org/officeDocument/2006/relationships/hyperlink" Target="http://www.bliskopolski.pl/historia-polski/w-skrocie/1947-1956-polska-w-okresie-stalinizmu/" TargetMode="External"/><Relationship Id="rId20" Type="http://schemas.openxmlformats.org/officeDocument/2006/relationships/hyperlink" Target="http://www.bliskopolski.pl/historia-polski/w-skrocie/1976-wydarzenia-radomski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liskopolski.pl/historia-polski/w-skrocie/1943-powstanie-w-getcie-warszawskim/" TargetMode="External"/><Relationship Id="rId11" Type="http://schemas.openxmlformats.org/officeDocument/2006/relationships/hyperlink" Target="http://www.bliskopolski.pl/historia-polski/w-skrocie/1945-konferencja-w-jalcie/" TargetMode="External"/><Relationship Id="rId5" Type="http://schemas.openxmlformats.org/officeDocument/2006/relationships/hyperlink" Target="http://www.bliskopolski.pl/historia-polski/w-skrocie/1943-akcja-pod-arsenalem/" TargetMode="External"/><Relationship Id="rId15" Type="http://schemas.openxmlformats.org/officeDocument/2006/relationships/hyperlink" Target="http://www.bliskopolski.pl/historia-polski/w-skrocie/1946-referendum-ludowe/" TargetMode="External"/><Relationship Id="rId10" Type="http://schemas.openxmlformats.org/officeDocument/2006/relationships/hyperlink" Target="http://www.bliskopolski.pl/historia-polski/w-skrocie/1944-utworzenie-narodowego-zjednoczenia-wojskowego-nzw/" TargetMode="External"/><Relationship Id="rId19" Type="http://schemas.openxmlformats.org/officeDocument/2006/relationships/hyperlink" Target="http://www.bliskopolski.pl/historia-polski/w-skrocie/1970-wypadki-grudniowe/" TargetMode="External"/><Relationship Id="rId4" Type="http://schemas.openxmlformats.org/officeDocument/2006/relationships/hyperlink" Target="http://www.bliskopolski.pl/historia-polski/w-skrocie/1942-utworzenie-armii-krajowej-ak/" TargetMode="External"/><Relationship Id="rId9" Type="http://schemas.openxmlformats.org/officeDocument/2006/relationships/hyperlink" Target="http://www.bliskopolski.pl/historia-polski/w-skrocie/1944-wybuch-powstania-warszawskiego/" TargetMode="External"/><Relationship Id="rId14" Type="http://schemas.openxmlformats.org/officeDocument/2006/relationships/hyperlink" Target="http://www.bliskopolski.pl/historia-polski/w-skrocie/1945-rozpoczecie-rzadow-komunistow-w-polsc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nalezione obrazy dla zapytania 100 lecie odzyskania niepodlegÅoÅÄ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7166"/>
            <a:ext cx="9144000" cy="60838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pl-PL" dirty="0" smtClean="0"/>
              <a:t>1978 – </a:t>
            </a:r>
            <a:r>
              <a:rPr lang="pl-PL" dirty="0" smtClean="0">
                <a:hlinkClick r:id="rId2" tooltip="1978 Wybór Karola Wojtyły na Papieża"/>
              </a:rPr>
              <a:t>Wybór Karola Wojtyły na Papieża</a:t>
            </a:r>
            <a:endParaRPr lang="pl-PL" dirty="0" smtClean="0"/>
          </a:p>
          <a:p>
            <a:pPr fontAlgn="base"/>
            <a:r>
              <a:rPr lang="pl-PL" dirty="0" smtClean="0"/>
              <a:t>1979 – </a:t>
            </a:r>
            <a:r>
              <a:rPr lang="pl-PL" dirty="0" smtClean="0">
                <a:hlinkClick r:id="rId3" tooltip="1979 Pierwsza Pielgrzymka Jana Pawła II do Polski"/>
              </a:rPr>
              <a:t>Pierwsza pielgrzymka Jana Pawła II do Polski</a:t>
            </a:r>
            <a:endParaRPr lang="pl-PL" dirty="0" smtClean="0"/>
          </a:p>
          <a:p>
            <a:pPr fontAlgn="base"/>
            <a:r>
              <a:rPr lang="pl-PL" dirty="0" smtClean="0"/>
              <a:t>1980 – </a:t>
            </a:r>
            <a:r>
              <a:rPr lang="pl-PL" dirty="0" smtClean="0">
                <a:hlinkClick r:id="rId4" tooltip="1980 Sierpień '80"/>
              </a:rPr>
              <a:t>Sierpień ’80</a:t>
            </a:r>
            <a:endParaRPr lang="pl-PL" dirty="0" smtClean="0"/>
          </a:p>
          <a:p>
            <a:pPr fontAlgn="base"/>
            <a:r>
              <a:rPr lang="pl-PL" dirty="0" smtClean="0"/>
              <a:t>1980 – </a:t>
            </a:r>
            <a:r>
              <a:rPr lang="pl-PL" dirty="0" smtClean="0">
                <a:hlinkClick r:id="rId5" tooltip="1980 Podpisanie porozumień sierpniowych"/>
              </a:rPr>
              <a:t>Podpisanie porozumień sierpniowych</a:t>
            </a:r>
            <a:endParaRPr lang="pl-PL" dirty="0" smtClean="0"/>
          </a:p>
          <a:p>
            <a:pPr fontAlgn="base"/>
            <a:r>
              <a:rPr lang="pl-PL" dirty="0" smtClean="0"/>
              <a:t>1980 – </a:t>
            </a:r>
            <a:r>
              <a:rPr lang="pl-PL" dirty="0" smtClean="0">
                <a:hlinkClick r:id="rId6" tooltip="1980 Powstanie NSZZ Solidarność"/>
              </a:rPr>
              <a:t>Powstanie NSZZ „Solidarność”</a:t>
            </a:r>
            <a:endParaRPr lang="pl-PL" dirty="0" smtClean="0"/>
          </a:p>
          <a:p>
            <a:pPr fontAlgn="base"/>
            <a:r>
              <a:rPr lang="pl-PL" dirty="0" smtClean="0"/>
              <a:t>1981 – </a:t>
            </a:r>
            <a:r>
              <a:rPr lang="pl-PL" dirty="0" smtClean="0">
                <a:hlinkClick r:id="rId7" tooltip="1981 Wprowadzenie stanu wojennego w Polsce"/>
              </a:rPr>
              <a:t>Wprowadzenie stanu wojennego w Polsce</a:t>
            </a:r>
            <a:endParaRPr lang="pl-PL" dirty="0" smtClean="0"/>
          </a:p>
          <a:p>
            <a:pPr fontAlgn="base"/>
            <a:r>
              <a:rPr lang="pl-PL" dirty="0" smtClean="0"/>
              <a:t>1984 – </a:t>
            </a:r>
            <a:r>
              <a:rPr lang="pl-PL" dirty="0" smtClean="0">
                <a:hlinkClick r:id="rId8" tooltip="1984 Zabójstwo księdza Jerzego Popiełuszki"/>
              </a:rPr>
              <a:t>Zabójstwo księdza Jerzego Popiełuszki</a:t>
            </a:r>
            <a:endParaRPr lang="pl-PL" dirty="0" smtClean="0"/>
          </a:p>
          <a:p>
            <a:pPr fontAlgn="base"/>
            <a:r>
              <a:rPr lang="pl-PL" dirty="0" smtClean="0"/>
              <a:t>1989 – </a:t>
            </a:r>
            <a:r>
              <a:rPr lang="pl-PL" dirty="0" smtClean="0">
                <a:hlinkClick r:id="rId9" tooltip="1989 Obrady Okrągłego Stołu"/>
              </a:rPr>
              <a:t>Obrady Okrągłego Stołu</a:t>
            </a:r>
            <a:endParaRPr lang="pl-PL" dirty="0" smtClean="0"/>
          </a:p>
          <a:p>
            <a:pPr fontAlgn="base"/>
            <a:r>
              <a:rPr lang="pl-PL" dirty="0" smtClean="0"/>
              <a:t>1989 – </a:t>
            </a:r>
            <a:r>
              <a:rPr lang="pl-PL" dirty="0" smtClean="0">
                <a:hlinkClick r:id="rId10" tooltip="1989 Wybory parlamentarne"/>
              </a:rPr>
              <a:t>Koniec komunizmu w Polsce</a:t>
            </a:r>
            <a:endParaRPr lang="pl-PL" dirty="0" smtClean="0"/>
          </a:p>
          <a:p>
            <a:pPr fontAlgn="base"/>
            <a:r>
              <a:rPr lang="pl-PL" dirty="0" smtClean="0"/>
              <a:t>1989 – </a:t>
            </a:r>
            <a:r>
              <a:rPr lang="pl-PL" dirty="0" smtClean="0">
                <a:hlinkClick r:id="rId11" tooltip="1989 Powstanie III Rzeczpospolitej Polskiej"/>
              </a:rPr>
              <a:t>Początek III RP</a:t>
            </a:r>
            <a:endParaRPr lang="pl-PL" dirty="0" smtClean="0"/>
          </a:p>
          <a:p>
            <a:pPr fontAlgn="base"/>
            <a:r>
              <a:rPr lang="pl-PL" dirty="0" smtClean="0"/>
              <a:t>1999 – </a:t>
            </a:r>
            <a:r>
              <a:rPr lang="pl-PL" dirty="0" smtClean="0">
                <a:hlinkClick r:id="rId12" tooltip="1999 Wstąpienie Polski do NATO"/>
              </a:rPr>
              <a:t>Wstąpienie Polski do NATO</a:t>
            </a:r>
            <a:r>
              <a:rPr lang="pl-PL" dirty="0" smtClean="0"/>
              <a:t> 12 marca</a:t>
            </a:r>
          </a:p>
          <a:p>
            <a:pPr fontAlgn="base"/>
            <a:r>
              <a:rPr lang="pl-PL" dirty="0" smtClean="0"/>
              <a:t>2004 – </a:t>
            </a:r>
            <a:r>
              <a:rPr lang="pl-PL" dirty="0" smtClean="0">
                <a:hlinkClick r:id="rId13" tooltip="2004 Wstąpienie Polski do Unii Europejskiej"/>
              </a:rPr>
              <a:t>Wstąpienie Polski do Unii Europejskiej</a:t>
            </a:r>
            <a:r>
              <a:rPr lang="pl-PL" dirty="0" smtClean="0"/>
              <a:t> 1 maja</a:t>
            </a:r>
          </a:p>
          <a:p>
            <a:pPr fontAlgn="base"/>
            <a:r>
              <a:rPr lang="pl-PL" dirty="0" smtClean="0"/>
              <a:t>2010 – </a:t>
            </a:r>
            <a:r>
              <a:rPr lang="pl-PL" dirty="0" smtClean="0">
                <a:hlinkClick r:id="rId14" tooltip="2010 Katastrofa smoleńska"/>
              </a:rPr>
              <a:t>Katastrofa smoleńska</a:t>
            </a:r>
            <a:r>
              <a:rPr lang="pl-PL" dirty="0" smtClean="0"/>
              <a:t> 10 kwietnia</a:t>
            </a:r>
          </a:p>
          <a:p>
            <a:r>
              <a:rPr lang="pl-PL" dirty="0" smtClean="0">
                <a:hlinkClick r:id="rId15"/>
              </a:rPr>
              <a:t/>
            </a:r>
            <a:br>
              <a:rPr lang="pl-PL" dirty="0" smtClean="0">
                <a:hlinkClick r:id="rId15"/>
              </a:rPr>
            </a:b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Podobny obra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0"/>
            <a:ext cx="7643866" cy="6803043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2786050" y="1500174"/>
            <a:ext cx="52149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chemeClr val="bg1"/>
                </a:solidFill>
              </a:rPr>
              <a:t>Autorki to:</a:t>
            </a:r>
          </a:p>
          <a:p>
            <a:r>
              <a:rPr lang="pl-PL" sz="2800" dirty="0" smtClean="0">
                <a:solidFill>
                  <a:schemeClr val="bg1"/>
                </a:solidFill>
              </a:rPr>
              <a:t>Zuzia Mądra z klasy VIIIa</a:t>
            </a:r>
          </a:p>
          <a:p>
            <a:r>
              <a:rPr lang="pl-PL" sz="2800" dirty="0" smtClean="0">
                <a:solidFill>
                  <a:schemeClr val="bg1"/>
                </a:solidFill>
              </a:rPr>
              <a:t>Oraz</a:t>
            </a:r>
          </a:p>
          <a:p>
            <a:r>
              <a:rPr lang="pl-PL" sz="2800" dirty="0" smtClean="0">
                <a:solidFill>
                  <a:schemeClr val="bg1"/>
                </a:solidFill>
              </a:rPr>
              <a:t> Amelia Szewczak z klasy VIIIa</a:t>
            </a:r>
            <a:endParaRPr lang="pl-PL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nalezione obrazy dla zapytania mapa polski 19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6844311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Prostokąt 4"/>
          <p:cNvSpPr/>
          <p:nvPr/>
        </p:nvSpPr>
        <p:spPr>
          <a:xfrm rot="3812545">
            <a:off x="5857477" y="2109455"/>
            <a:ext cx="4326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Mapa w 1918r</a:t>
            </a:r>
            <a:endParaRPr lang="pl-PL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odobny obra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7128898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58847"/>
            <a:ext cx="88582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"11 listopada 1918 r. spełnił się sen pokoleń Polaków - Państwo Polskie narodziło się na nowo. Po rozbiorach i 123 latach niewoli, rusyfikacji i germanizacji, po wielkich powstaniach, wolna Polska powróciła na mapę świata" - czytamy w uchwale Sejmu ustanawiającej 2018 r. Rokiem Jubileuszu 100-lecia odzyskania przez Polskę Niepodległości. Jak podkreślono w dokumencie, to dzięki tym, którzy pozostali nieugięci, nasz Naród wyszedł zwycięsko z dziejowej próby. "Odzyskanie niepodległości dokonało się poprzez walkę pełną poświęcenia i bohaterstwa nie tylko na polach bitew, ale i w codziennych zmaganiach o zachowanie duchowej i materialnej substancji narodowej oraz w codziennym trwaniu polskich rodzin" - głosi uchwała. Sejm wyraził też nadzieję, że wzorem Ojców Niepodległości - Józefa Piłsudskiego, Romana Dmowskiego, Ignacego Paderewskiego, Wincentego Witosa, Wojciecha Korfantego i Ignacego Daszyńskiego - Polacy porzucą spory, by wspólnie świętować ten radosny Jubileusz w jedności i pojednaniu.</a:t>
            </a:r>
          </a:p>
        </p:txBody>
      </p:sp>
      <p:pic>
        <p:nvPicPr>
          <p:cNvPr id="17410" name="Picture 2" descr="flaga II rzeczpospolite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500438"/>
            <a:ext cx="4846617" cy="3029136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GodÅo Polsk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2449127" cy="2881326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3286116" y="714356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- godło</a:t>
            </a:r>
            <a:endParaRPr lang="pl-PL" dirty="0"/>
          </a:p>
        </p:txBody>
      </p:sp>
      <p:pic>
        <p:nvPicPr>
          <p:cNvPr id="18436" name="Picture 4" descr="Znalezione obrazy dla zapytania flaga polsk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14686"/>
            <a:ext cx="4429124" cy="3339419"/>
          </a:xfrm>
          <a:prstGeom prst="rect">
            <a:avLst/>
          </a:prstGeom>
          <a:noFill/>
        </p:spPr>
      </p:pic>
      <p:sp>
        <p:nvSpPr>
          <p:cNvPr id="7" name="pole tekstowe 6"/>
          <p:cNvSpPr txBox="1"/>
          <p:nvPr/>
        </p:nvSpPr>
        <p:spPr>
          <a:xfrm>
            <a:off x="4857752" y="400050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- flaga</a:t>
            </a:r>
            <a:endParaRPr lang="pl-P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214282" y="1"/>
            <a:ext cx="8929718" cy="7848302"/>
          </a:xfrm>
          <a:prstGeom prst="rect">
            <a:avLst/>
          </a:prstGeom>
          <a:gradFill>
            <a:gsLst>
              <a:gs pos="0">
                <a:srgbClr val="CBCBCB"/>
              </a:gs>
              <a:gs pos="13000">
                <a:srgbClr val="5F5F5F"/>
              </a:gs>
              <a:gs pos="21001">
                <a:srgbClr val="5F5F5F"/>
              </a:gs>
              <a:gs pos="63000">
                <a:srgbClr val="FFFFFF"/>
              </a:gs>
              <a:gs pos="67000">
                <a:srgbClr val="B2B2B2"/>
              </a:gs>
              <a:gs pos="69000">
                <a:srgbClr val="292929"/>
              </a:gs>
              <a:gs pos="82001">
                <a:srgbClr val="777777"/>
              </a:gs>
              <a:gs pos="100000">
                <a:srgbClr val="EAEAEA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pl-PL" b="1" cap="all" dirty="0"/>
              <a:t>TEKST PIOSENKI</a:t>
            </a:r>
          </a:p>
          <a:p>
            <a:r>
              <a:rPr lang="pl-PL" b="1" cap="all" dirty="0"/>
              <a:t>HYMN POLSKI</a:t>
            </a:r>
            <a:r>
              <a:rPr lang="pl-PL" cap="all" dirty="0"/>
              <a:t>: NARODOWY HYMN</a:t>
            </a:r>
          </a:p>
          <a:p>
            <a:r>
              <a:rPr lang="pl-PL" dirty="0"/>
              <a:t>Jeszcze Polska nie zginęła</a:t>
            </a:r>
            <a:r>
              <a:rPr lang="pl-PL" dirty="0" smtClean="0"/>
              <a:t>,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Kiedy my żyjemy.</a:t>
            </a:r>
            <a:br>
              <a:rPr lang="pl-PL" dirty="0"/>
            </a:br>
            <a:r>
              <a:rPr lang="pl-PL" dirty="0"/>
              <a:t>Co nam obca przemoc wzięła,</a:t>
            </a:r>
            <a:br>
              <a:rPr lang="pl-PL" dirty="0"/>
            </a:br>
            <a:r>
              <a:rPr lang="pl-PL" dirty="0"/>
              <a:t>Szablą odbierzemy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Marsz, </a:t>
            </a:r>
            <a:r>
              <a:rPr lang="pl-PL" dirty="0"/>
              <a:t>marsz</a:t>
            </a:r>
            <a:r>
              <a:rPr lang="pl-PL" dirty="0"/>
              <a:t>, Dąbrowski,</a:t>
            </a:r>
            <a:br>
              <a:rPr lang="pl-PL" dirty="0"/>
            </a:br>
            <a:r>
              <a:rPr lang="pl-PL" dirty="0"/>
              <a:t>Z ziemi włoskiej do Polski,</a:t>
            </a:r>
            <a:br>
              <a:rPr lang="pl-PL" dirty="0"/>
            </a:br>
            <a:r>
              <a:rPr lang="pl-PL" dirty="0"/>
              <a:t>Za twoim przewodem</a:t>
            </a:r>
            <a:br>
              <a:rPr lang="pl-PL" dirty="0"/>
            </a:br>
            <a:r>
              <a:rPr lang="pl-PL" dirty="0"/>
              <a:t>Złączym się z narodem. 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Przejdziem Wisłę, przejdziem Wartę,</a:t>
            </a:r>
            <a:br>
              <a:rPr lang="pl-PL" dirty="0"/>
            </a:br>
            <a:r>
              <a:rPr lang="pl-PL" dirty="0"/>
              <a:t>Będziem Polakami,</a:t>
            </a:r>
            <a:br>
              <a:rPr lang="pl-PL" dirty="0"/>
            </a:br>
            <a:r>
              <a:rPr lang="pl-PL" dirty="0"/>
              <a:t>Dał nam przykład Bonaparte,</a:t>
            </a:r>
            <a:br>
              <a:rPr lang="pl-PL" dirty="0"/>
            </a:br>
            <a:r>
              <a:rPr lang="pl-PL" dirty="0"/>
              <a:t>Jak zwyciężać mamy.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Marsz, </a:t>
            </a:r>
            <a:r>
              <a:rPr lang="pl-PL" dirty="0"/>
              <a:t>marsz</a:t>
            </a:r>
            <a:r>
              <a:rPr lang="pl-PL" dirty="0"/>
              <a:t>, Dąbrowski...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Jak Czarniecki do Poznania</a:t>
            </a:r>
            <a:br>
              <a:rPr lang="pl-PL" dirty="0"/>
            </a:br>
            <a:r>
              <a:rPr lang="pl-PL" dirty="0"/>
              <a:t>Po szwedzkim zaborze,</a:t>
            </a:r>
            <a:br>
              <a:rPr lang="pl-PL" dirty="0"/>
            </a:br>
            <a:r>
              <a:rPr lang="pl-PL" dirty="0"/>
              <a:t>Dla ojczyzny ratowania</a:t>
            </a:r>
            <a:br>
              <a:rPr lang="pl-PL" dirty="0"/>
            </a:br>
            <a:r>
              <a:rPr lang="pl-PL" dirty="0"/>
              <a:t>Wrócim się przez morze.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Marsz, </a:t>
            </a:r>
            <a:r>
              <a:rPr lang="pl-PL" dirty="0"/>
              <a:t>marsz</a:t>
            </a:r>
            <a:r>
              <a:rPr lang="pl-PL" dirty="0"/>
              <a:t>, Dąbrowski...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357686" y="642918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Już tam ojciec do swej Basi</a:t>
            </a:r>
            <a:br>
              <a:rPr lang="pl-PL" dirty="0" smtClean="0"/>
            </a:br>
            <a:r>
              <a:rPr lang="pl-PL" dirty="0" smtClean="0"/>
              <a:t>Mówi zapłakany-</a:t>
            </a:r>
            <a:br>
              <a:rPr lang="pl-PL" dirty="0" smtClean="0"/>
            </a:br>
            <a:r>
              <a:rPr lang="pl-PL" dirty="0" smtClean="0"/>
              <a:t>Słuchaj jeno, pono nasi</a:t>
            </a:r>
            <a:br>
              <a:rPr lang="pl-PL" dirty="0" smtClean="0"/>
            </a:br>
            <a:r>
              <a:rPr lang="pl-PL" dirty="0" smtClean="0"/>
              <a:t>Biją w tarabany.</a:t>
            </a:r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14282" y="0"/>
            <a:ext cx="6643734" cy="7571303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r>
              <a:rPr lang="pl-PL" dirty="0" smtClean="0"/>
              <a:t>To jest hymn pisany przez Józefa Wybickiego własnoręcznie :</a:t>
            </a:r>
          </a:p>
          <a:p>
            <a:r>
              <a:rPr lang="pl-PL" dirty="0" smtClean="0"/>
              <a:t>Jeszcze </a:t>
            </a:r>
            <a:r>
              <a:rPr lang="pl-PL" dirty="0"/>
              <a:t>Polska nie umarła,</a:t>
            </a:r>
            <a:br>
              <a:rPr lang="pl-PL" dirty="0"/>
            </a:br>
            <a:r>
              <a:rPr lang="pl-PL" dirty="0"/>
              <a:t>kiedy my żyjemy.</a:t>
            </a:r>
            <a:br>
              <a:rPr lang="pl-PL" dirty="0"/>
            </a:br>
            <a:r>
              <a:rPr lang="pl-PL" dirty="0"/>
              <a:t>Co nam obca moc wydarła,</a:t>
            </a:r>
            <a:br>
              <a:rPr lang="pl-PL" dirty="0"/>
            </a:br>
            <a:r>
              <a:rPr lang="pl-PL" dirty="0"/>
              <a:t>szablą odbijemy.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Marsz, </a:t>
            </a:r>
            <a:r>
              <a:rPr lang="pl-PL" dirty="0"/>
              <a:t>marsz</a:t>
            </a:r>
            <a:r>
              <a:rPr lang="pl-PL" dirty="0"/>
              <a:t>, Dąbrowski</a:t>
            </a:r>
            <a:br>
              <a:rPr lang="pl-PL" dirty="0"/>
            </a:br>
            <a:r>
              <a:rPr lang="pl-PL" dirty="0"/>
              <a:t>do Polski z ziemi włoski</a:t>
            </a:r>
            <a:br>
              <a:rPr lang="pl-PL" dirty="0"/>
            </a:br>
            <a:r>
              <a:rPr lang="pl-PL" dirty="0"/>
              <a:t>za Twoim przewodem</a:t>
            </a:r>
            <a:br>
              <a:rPr lang="pl-PL" dirty="0"/>
            </a:br>
            <a:r>
              <a:rPr lang="pl-PL" dirty="0"/>
              <a:t>złączem się z narodem.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Jak Czarnecki do Poznania</a:t>
            </a:r>
            <a:br>
              <a:rPr lang="pl-PL" dirty="0"/>
            </a:br>
            <a:r>
              <a:rPr lang="pl-PL" dirty="0"/>
              <a:t>wracał się przez morze</a:t>
            </a:r>
            <a:br>
              <a:rPr lang="pl-PL" dirty="0"/>
            </a:br>
            <a:r>
              <a:rPr lang="pl-PL" dirty="0"/>
              <a:t>dla ojczyzny ratowania</a:t>
            </a:r>
            <a:br>
              <a:rPr lang="pl-PL" dirty="0"/>
            </a:br>
            <a:r>
              <a:rPr lang="pl-PL" dirty="0"/>
              <a:t>po szwedzkim rozbiorze.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Marsz, </a:t>
            </a:r>
            <a:r>
              <a:rPr lang="pl-PL" dirty="0"/>
              <a:t>marsz</a:t>
            </a:r>
            <a:r>
              <a:rPr lang="pl-PL" dirty="0"/>
              <a:t>, Dąbrowski...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Przejdziem Wisłę przejdziem Wartę</a:t>
            </a:r>
            <a:br>
              <a:rPr lang="pl-PL" dirty="0"/>
            </a:br>
            <a:r>
              <a:rPr lang="pl-PL" dirty="0"/>
              <a:t>będziem Polakami</a:t>
            </a:r>
            <a:br>
              <a:rPr lang="pl-PL" dirty="0"/>
            </a:br>
            <a:r>
              <a:rPr lang="pl-PL" dirty="0"/>
              <a:t>dał nam przykład Bonaparte</a:t>
            </a:r>
            <a:br>
              <a:rPr lang="pl-PL" dirty="0"/>
            </a:br>
            <a:r>
              <a:rPr lang="pl-PL" dirty="0"/>
              <a:t>jak zwyciężać mamy.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Marsz, </a:t>
            </a:r>
            <a:r>
              <a:rPr lang="pl-PL" dirty="0"/>
              <a:t>marsz</a:t>
            </a:r>
            <a:r>
              <a:rPr lang="pl-PL" dirty="0"/>
              <a:t>, Dąbrowski...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cap="al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429124" y="285728"/>
            <a:ext cx="4714876" cy="6186309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pl-PL" dirty="0" smtClean="0"/>
              <a:t>Niemiec, Moskal nie osiędzie,</a:t>
            </a:r>
            <a:br>
              <a:rPr lang="pl-PL" dirty="0" smtClean="0"/>
            </a:br>
            <a:r>
              <a:rPr lang="pl-PL" dirty="0" smtClean="0"/>
              <a:t>gdy jąwszy pałasza,</a:t>
            </a:r>
            <a:br>
              <a:rPr lang="pl-PL" dirty="0" smtClean="0"/>
            </a:br>
            <a:r>
              <a:rPr lang="pl-PL" dirty="0" smtClean="0"/>
              <a:t>hasłem wszystkich zgoda będzie</a:t>
            </a:r>
            <a:br>
              <a:rPr lang="pl-PL" dirty="0" smtClean="0"/>
            </a:br>
            <a:r>
              <a:rPr lang="pl-PL" dirty="0" smtClean="0"/>
              <a:t>i ojczyzna nasza.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Marsz, </a:t>
            </a:r>
            <a:r>
              <a:rPr lang="pl-PL" dirty="0" smtClean="0"/>
              <a:t>marsz</a:t>
            </a:r>
            <a:r>
              <a:rPr lang="pl-PL" dirty="0" smtClean="0"/>
              <a:t>, Dąbrowski...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Już tam ojciec do swej Basi</a:t>
            </a:r>
            <a:br>
              <a:rPr lang="pl-PL" dirty="0" smtClean="0"/>
            </a:br>
            <a:r>
              <a:rPr lang="pl-PL" dirty="0" smtClean="0"/>
              <a:t>mówi zapłakany:</a:t>
            </a:r>
            <a:br>
              <a:rPr lang="pl-PL" dirty="0" smtClean="0"/>
            </a:br>
            <a:r>
              <a:rPr lang="pl-PL" dirty="0" smtClean="0"/>
              <a:t>"słuchaj jeno, pono nasi</a:t>
            </a:r>
            <a:br>
              <a:rPr lang="pl-PL" dirty="0" smtClean="0"/>
            </a:br>
            <a:r>
              <a:rPr lang="pl-PL" dirty="0" smtClean="0"/>
              <a:t>biją w tarabany."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Marsz, </a:t>
            </a:r>
            <a:r>
              <a:rPr lang="pl-PL" dirty="0" smtClean="0"/>
              <a:t>marsz</a:t>
            </a:r>
            <a:r>
              <a:rPr lang="pl-PL" dirty="0" smtClean="0"/>
              <a:t>, Dąbrowski...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Na to wszystkich jedne głosy:</a:t>
            </a:r>
            <a:br>
              <a:rPr lang="pl-PL" dirty="0" smtClean="0"/>
            </a:br>
            <a:r>
              <a:rPr lang="pl-PL" dirty="0" smtClean="0"/>
              <a:t>"Dosyć tej niewoli</a:t>
            </a:r>
            <a:br>
              <a:rPr lang="pl-PL" dirty="0" smtClean="0"/>
            </a:br>
            <a:r>
              <a:rPr lang="pl-PL" dirty="0" smtClean="0"/>
              <a:t>mamy Racławickie Kosy,</a:t>
            </a:r>
            <a:br>
              <a:rPr lang="pl-PL" dirty="0" smtClean="0"/>
            </a:br>
            <a:r>
              <a:rPr lang="pl-PL" dirty="0" smtClean="0"/>
              <a:t>Kościuszkę, Bóg pozwoli."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* Tekst według pisowni rękopisu Wybickiego</a:t>
            </a:r>
            <a:br>
              <a:rPr lang="pl-PL" dirty="0" smtClean="0"/>
            </a:br>
            <a:endParaRPr lang="pl-PL" dirty="0" smtClean="0"/>
          </a:p>
          <a:p>
            <a:r>
              <a:rPr lang="pl-PL" cap="all" dirty="0" smtClean="0"/>
              <a:t>AUTOR TEKSTU: Józef Wybicki</a:t>
            </a:r>
            <a:endParaRPr lang="pl-PL" cap="al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86000" y="-79653"/>
            <a:ext cx="4572000" cy="701730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pl-PL" dirty="0" smtClean="0"/>
              <a:t>1918 – </a:t>
            </a:r>
            <a:r>
              <a:rPr lang="pl-PL" dirty="0" smtClean="0">
                <a:hlinkClick r:id="rId2" tooltip="1918 Odzyskanie niepodległości przez Polskę"/>
              </a:rPr>
              <a:t>Odzyskanie niepodległości</a:t>
            </a:r>
            <a:r>
              <a:rPr lang="pl-PL" dirty="0" smtClean="0"/>
              <a:t> (za datę przyjęto 11 listopada)</a:t>
            </a:r>
          </a:p>
          <a:p>
            <a:pPr fontAlgn="base"/>
            <a:r>
              <a:rPr lang="pl-PL" dirty="0" smtClean="0"/>
              <a:t>1918–1919 – </a:t>
            </a:r>
            <a:r>
              <a:rPr lang="pl-PL" dirty="0" smtClean="0">
                <a:hlinkClick r:id="rId3" tooltip="1918-1919 Powstanie Wielkopolskie"/>
              </a:rPr>
              <a:t>Powstanie Wielkopolskie</a:t>
            </a:r>
            <a:endParaRPr lang="pl-PL" dirty="0" smtClean="0"/>
          </a:p>
          <a:p>
            <a:pPr fontAlgn="base"/>
            <a:r>
              <a:rPr lang="pl-PL" dirty="0" smtClean="0"/>
              <a:t>1919 – </a:t>
            </a:r>
            <a:r>
              <a:rPr lang="pl-PL" dirty="0" smtClean="0">
                <a:hlinkClick r:id="rId4" tooltip="1919 Uchwalenie Małej Konstytucji"/>
              </a:rPr>
              <a:t>Uchwalenie Małej Konstytucji</a:t>
            </a:r>
            <a:endParaRPr lang="pl-PL" dirty="0" smtClean="0"/>
          </a:p>
          <a:p>
            <a:pPr fontAlgn="base"/>
            <a:r>
              <a:rPr lang="pl-PL" dirty="0" smtClean="0"/>
              <a:t>1919–1921 – </a:t>
            </a:r>
            <a:r>
              <a:rPr lang="pl-PL" dirty="0" smtClean="0">
                <a:hlinkClick r:id="rId5" tooltip="1919 - 1921 Powstania śląskie"/>
              </a:rPr>
              <a:t>Powstania Śląskie</a:t>
            </a:r>
            <a:endParaRPr lang="pl-PL" dirty="0" smtClean="0"/>
          </a:p>
          <a:p>
            <a:pPr fontAlgn="base"/>
            <a:r>
              <a:rPr lang="pl-PL" dirty="0" smtClean="0"/>
              <a:t>1919 – 1921 – </a:t>
            </a:r>
            <a:r>
              <a:rPr lang="pl-PL" dirty="0" smtClean="0">
                <a:hlinkClick r:id="rId6" tooltip="1919 - 1921 Wojna polsko - bolszewicka"/>
              </a:rPr>
              <a:t>Wojna polsko-bolszewicka</a:t>
            </a:r>
            <a:endParaRPr lang="pl-PL" dirty="0" smtClean="0"/>
          </a:p>
          <a:p>
            <a:pPr fontAlgn="base"/>
            <a:r>
              <a:rPr lang="pl-PL" dirty="0" smtClean="0"/>
              <a:t>1920 – </a:t>
            </a:r>
            <a:r>
              <a:rPr lang="pl-PL" dirty="0" smtClean="0">
                <a:hlinkClick r:id="rId7" tooltip="1920 Zaślubiny Polski z morzem"/>
              </a:rPr>
              <a:t>Zaślubiny Polski z morzem</a:t>
            </a:r>
            <a:endParaRPr lang="pl-PL" dirty="0" smtClean="0"/>
          </a:p>
          <a:p>
            <a:pPr fontAlgn="base"/>
            <a:r>
              <a:rPr lang="pl-PL" dirty="0" smtClean="0"/>
              <a:t>1920 – </a:t>
            </a:r>
            <a:r>
              <a:rPr lang="pl-PL" dirty="0" smtClean="0">
                <a:hlinkClick r:id="rId8" tooltip="1920 Bitwa warszawska"/>
              </a:rPr>
              <a:t>Bitwa warszawska</a:t>
            </a:r>
            <a:r>
              <a:rPr lang="pl-PL" dirty="0" smtClean="0"/>
              <a:t> (</a:t>
            </a:r>
            <a:r>
              <a:rPr lang="pl-PL" dirty="0" smtClean="0">
                <a:hlinkClick r:id="rId9" tooltip="Glossary: Cud nad Wisłą"/>
              </a:rPr>
              <a:t>cud nad Wisłą</a:t>
            </a:r>
            <a:r>
              <a:rPr lang="pl-PL" dirty="0" smtClean="0"/>
              <a:t>) 12-25 sierpnia</a:t>
            </a:r>
          </a:p>
          <a:p>
            <a:pPr fontAlgn="base"/>
            <a:r>
              <a:rPr lang="pl-PL" dirty="0" smtClean="0"/>
              <a:t>1920 – </a:t>
            </a:r>
            <a:r>
              <a:rPr lang="pl-PL" dirty="0" smtClean="0">
                <a:hlinkClick r:id="rId10" tooltip="1920 Bunt Żeligowskiego"/>
              </a:rPr>
              <a:t>Bunt Żeligowskiego</a:t>
            </a:r>
            <a:endParaRPr lang="pl-PL" dirty="0" smtClean="0"/>
          </a:p>
          <a:p>
            <a:pPr fontAlgn="base"/>
            <a:r>
              <a:rPr lang="pl-PL" dirty="0" smtClean="0"/>
              <a:t>1921 – </a:t>
            </a:r>
            <a:r>
              <a:rPr lang="pl-PL" dirty="0" smtClean="0">
                <a:hlinkClick r:id="rId11" tooltip="1921 Traktat ryski"/>
              </a:rPr>
              <a:t>Traktat ryski</a:t>
            </a:r>
            <a:r>
              <a:rPr lang="pl-PL" dirty="0" smtClean="0"/>
              <a:t>, ustanowienie granic Polski</a:t>
            </a:r>
          </a:p>
          <a:p>
            <a:pPr fontAlgn="base"/>
            <a:r>
              <a:rPr lang="pl-PL" dirty="0" smtClean="0"/>
              <a:t>1921 – </a:t>
            </a:r>
            <a:r>
              <a:rPr lang="pl-PL" dirty="0" smtClean="0">
                <a:hlinkClick r:id="rId12" tooltip="1921 Konstytucja marcowa"/>
              </a:rPr>
              <a:t>Konstytucja marcowa</a:t>
            </a:r>
            <a:endParaRPr lang="pl-PL" dirty="0" smtClean="0"/>
          </a:p>
          <a:p>
            <a:pPr fontAlgn="base"/>
            <a:r>
              <a:rPr lang="pl-PL" dirty="0" smtClean="0"/>
              <a:t>1926 – </a:t>
            </a:r>
            <a:r>
              <a:rPr lang="pl-PL" dirty="0" smtClean="0">
                <a:hlinkClick r:id="rId13" tooltip="1926 Przewrót majowy"/>
              </a:rPr>
              <a:t>Przewrót majowy</a:t>
            </a:r>
            <a:r>
              <a:rPr lang="pl-PL" dirty="0" smtClean="0"/>
              <a:t> </a:t>
            </a:r>
            <a:r>
              <a:rPr lang="pl-PL" dirty="0" smtClean="0">
                <a:hlinkClick r:id="rId14" tooltip="Glossary: Marszałek "/>
              </a:rPr>
              <a:t>marszałka</a:t>
            </a:r>
            <a:r>
              <a:rPr lang="pl-PL" dirty="0" smtClean="0"/>
              <a:t> Józefa </a:t>
            </a:r>
            <a:r>
              <a:rPr lang="pl-PL" dirty="0" smtClean="0">
                <a:hlinkClick r:id="rId15" tooltip="Glossary: Piłsudski Józef "/>
              </a:rPr>
              <a:t>Piłsudskiego</a:t>
            </a:r>
            <a:endParaRPr lang="pl-PL" dirty="0" smtClean="0"/>
          </a:p>
          <a:p>
            <a:pPr fontAlgn="base"/>
            <a:r>
              <a:rPr lang="pl-PL" dirty="0" smtClean="0"/>
              <a:t>1938 – </a:t>
            </a:r>
            <a:r>
              <a:rPr lang="pl-PL" dirty="0" smtClean="0">
                <a:hlinkClick r:id="rId16" tooltip="1938 Zajęcie Zaolzia przez Polskę"/>
              </a:rPr>
              <a:t>Zajęcie Zaolzia przez Polskę</a:t>
            </a:r>
            <a:endParaRPr lang="pl-PL" dirty="0" smtClean="0"/>
          </a:p>
          <a:p>
            <a:pPr fontAlgn="base"/>
            <a:r>
              <a:rPr lang="pl-PL" dirty="0" smtClean="0"/>
              <a:t>1939 – </a:t>
            </a:r>
            <a:r>
              <a:rPr lang="pl-PL" dirty="0" smtClean="0">
                <a:hlinkClick r:id="rId17" tooltip="1939 Zerwanie przez Niemcy paktu o nieagresji z Polską"/>
              </a:rPr>
              <a:t>Zerwanie przez Niemcy paktu o nieagresji z Polską</a:t>
            </a:r>
            <a:endParaRPr lang="pl-PL" dirty="0" smtClean="0"/>
          </a:p>
          <a:p>
            <a:pPr fontAlgn="base"/>
            <a:r>
              <a:rPr lang="pl-PL" dirty="0" smtClean="0"/>
              <a:t>1939 – </a:t>
            </a:r>
            <a:r>
              <a:rPr lang="pl-PL" dirty="0" smtClean="0">
                <a:hlinkClick r:id="rId18" tooltip="1939 - 1945 II wojna światowa"/>
              </a:rPr>
              <a:t>Wybuch II wojny światowej</a:t>
            </a:r>
            <a:r>
              <a:rPr lang="pl-PL" dirty="0" smtClean="0"/>
              <a:t>, </a:t>
            </a:r>
            <a:r>
              <a:rPr lang="pl-PL" dirty="0" smtClean="0">
                <a:hlinkClick r:id="rId19" tooltip="1939 Atak Niemiec na Polskę"/>
              </a:rPr>
              <a:t>atak Niemiec na Polskę 1 września</a:t>
            </a:r>
            <a:endParaRPr lang="pl-PL" dirty="0" smtClean="0"/>
          </a:p>
          <a:p>
            <a:pPr fontAlgn="base"/>
            <a:r>
              <a:rPr lang="pl-PL" dirty="0" smtClean="0"/>
              <a:t>1939 – </a:t>
            </a:r>
            <a:r>
              <a:rPr lang="pl-PL" dirty="0" smtClean="0">
                <a:hlinkClick r:id="rId20" tooltip="1939 Obrona Wizny"/>
              </a:rPr>
              <a:t>Obrona </a:t>
            </a:r>
            <a:r>
              <a:rPr lang="pl-PL" dirty="0" err="1" smtClean="0">
                <a:hlinkClick r:id="rId20" tooltip="1939 Obrona Wizny"/>
              </a:rPr>
              <a:t>Wizny</a:t>
            </a:r>
            <a:endParaRPr lang="pl-PL" dirty="0" smtClean="0"/>
          </a:p>
          <a:p>
            <a:pPr fontAlgn="base"/>
            <a:r>
              <a:rPr lang="pl-PL" dirty="0" smtClean="0"/>
              <a:t>1939 – </a:t>
            </a:r>
            <a:r>
              <a:rPr lang="pl-PL" dirty="0" smtClean="0">
                <a:hlinkClick r:id="rId21" tooltip="1939 bitwa nad Bzurą"/>
              </a:rPr>
              <a:t>Bitwa nad Bzurą</a:t>
            </a:r>
            <a:endParaRPr lang="pl-PL" dirty="0" smtClean="0"/>
          </a:p>
          <a:p>
            <a:pPr fontAlgn="base"/>
            <a:r>
              <a:rPr lang="pl-PL" dirty="0" smtClean="0"/>
              <a:t>1939 – </a:t>
            </a:r>
            <a:r>
              <a:rPr lang="pl-PL" dirty="0" smtClean="0">
                <a:hlinkClick r:id="rId22" tooltip="1939 Atak ZSRS na Polskę"/>
              </a:rPr>
              <a:t>Atak Związku Sowieckiego na Polskę</a:t>
            </a:r>
            <a:r>
              <a:rPr lang="pl-PL" dirty="0" smtClean="0"/>
              <a:t> 17 września</a:t>
            </a:r>
          </a:p>
          <a:p>
            <a:pPr fontAlgn="base"/>
            <a:r>
              <a:rPr lang="pl-PL" dirty="0" smtClean="0"/>
              <a:t>1939 – 1945 – </a:t>
            </a:r>
            <a:r>
              <a:rPr lang="pl-PL" dirty="0" smtClean="0">
                <a:hlinkClick r:id="rId23" tooltip="1939 Powstanie Polskiego Państwa Podziemnego"/>
              </a:rPr>
              <a:t>Powstanie i działalność Polskiego Państwa Podziemnego</a:t>
            </a:r>
            <a:endParaRPr lang="pl-PL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86000" y="-79653"/>
            <a:ext cx="4572000" cy="701730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pl-PL" dirty="0" smtClean="0"/>
              <a:t>1940 – </a:t>
            </a:r>
            <a:r>
              <a:rPr lang="pl-PL" dirty="0" smtClean="0">
                <a:hlinkClick r:id="rId2" tooltip="1940 Zbrodnia katyńska"/>
              </a:rPr>
              <a:t>Mord katyński</a:t>
            </a:r>
            <a:endParaRPr lang="pl-PL" dirty="0" smtClean="0"/>
          </a:p>
          <a:p>
            <a:pPr fontAlgn="base"/>
            <a:r>
              <a:rPr lang="pl-PL" dirty="0" smtClean="0"/>
              <a:t>1941 – </a:t>
            </a:r>
            <a:r>
              <a:rPr lang="pl-PL" dirty="0" smtClean="0">
                <a:hlinkClick r:id="rId3" tooltip="1941 Podpisanie układu Sikorski - Majski"/>
              </a:rPr>
              <a:t>Podpisanie układu Sikorski – </a:t>
            </a:r>
            <a:r>
              <a:rPr lang="pl-PL" dirty="0" err="1" smtClean="0">
                <a:hlinkClick r:id="rId3" tooltip="1941 Podpisanie układu Sikorski - Majski"/>
              </a:rPr>
              <a:t>Majski</a:t>
            </a:r>
            <a:endParaRPr lang="pl-PL" dirty="0" smtClean="0"/>
          </a:p>
          <a:p>
            <a:pPr fontAlgn="base"/>
            <a:r>
              <a:rPr lang="pl-PL" dirty="0" smtClean="0"/>
              <a:t>1942 – </a:t>
            </a:r>
            <a:r>
              <a:rPr lang="pl-PL" dirty="0" smtClean="0">
                <a:hlinkClick r:id="rId4" tooltip="1942 Utworzenie Armii Krajowej"/>
              </a:rPr>
              <a:t>Utworzenie Armii Krajowej</a:t>
            </a:r>
            <a:endParaRPr lang="pl-PL" dirty="0" smtClean="0"/>
          </a:p>
          <a:p>
            <a:pPr fontAlgn="base"/>
            <a:r>
              <a:rPr lang="pl-PL" dirty="0" smtClean="0"/>
              <a:t>1943 – </a:t>
            </a:r>
            <a:r>
              <a:rPr lang="pl-PL" dirty="0" smtClean="0">
                <a:hlinkClick r:id="rId5" tooltip="1943 Akcja pod Arsenałem"/>
              </a:rPr>
              <a:t>Akcja pod Arsenałem</a:t>
            </a:r>
            <a:endParaRPr lang="pl-PL" dirty="0" smtClean="0"/>
          </a:p>
          <a:p>
            <a:pPr fontAlgn="base"/>
            <a:r>
              <a:rPr lang="pl-PL" dirty="0" smtClean="0"/>
              <a:t>1943 – </a:t>
            </a:r>
            <a:r>
              <a:rPr lang="pl-PL" dirty="0" smtClean="0">
                <a:hlinkClick r:id="rId6" tooltip="1943 Powstanie w getcie warszawskim"/>
              </a:rPr>
              <a:t>Powstanie w getcie warszawskim</a:t>
            </a:r>
            <a:endParaRPr lang="pl-PL" dirty="0" smtClean="0"/>
          </a:p>
          <a:p>
            <a:pPr fontAlgn="base"/>
            <a:r>
              <a:rPr lang="pl-PL" dirty="0" smtClean="0"/>
              <a:t>1943 – </a:t>
            </a:r>
            <a:r>
              <a:rPr lang="pl-PL" dirty="0" smtClean="0">
                <a:hlinkClick r:id="rId7" tooltip="1943 Katastrofa w Gibraltarze"/>
              </a:rPr>
              <a:t>Katastrofa w Gibraltarze</a:t>
            </a:r>
            <a:endParaRPr lang="pl-PL" dirty="0" smtClean="0"/>
          </a:p>
          <a:p>
            <a:pPr fontAlgn="base"/>
            <a:r>
              <a:rPr lang="pl-PL" dirty="0" smtClean="0"/>
              <a:t>1944 – </a:t>
            </a:r>
            <a:r>
              <a:rPr lang="pl-PL" dirty="0" smtClean="0">
                <a:hlinkClick r:id="rId8" tooltip="1944 r. Bitwa o Monte Cassino"/>
              </a:rPr>
              <a:t>Bitwa o Monte Cassino</a:t>
            </a:r>
            <a:r>
              <a:rPr lang="pl-PL" dirty="0" smtClean="0"/>
              <a:t> (17 stycznia – 19 maja)</a:t>
            </a:r>
          </a:p>
          <a:p>
            <a:pPr fontAlgn="base"/>
            <a:r>
              <a:rPr lang="pl-PL" dirty="0" smtClean="0"/>
              <a:t>1944 – </a:t>
            </a:r>
            <a:r>
              <a:rPr lang="pl-PL" dirty="0" smtClean="0">
                <a:hlinkClick r:id="rId9" tooltip="1944 Wybuch Powstania Warszawskiego"/>
              </a:rPr>
              <a:t>Wybuch Powstania Warszawskiego</a:t>
            </a:r>
            <a:r>
              <a:rPr lang="pl-PL" dirty="0" smtClean="0"/>
              <a:t> 1 sierpnia</a:t>
            </a:r>
          </a:p>
          <a:p>
            <a:pPr fontAlgn="base"/>
            <a:r>
              <a:rPr lang="pl-PL" dirty="0" smtClean="0"/>
              <a:t>1944 – </a:t>
            </a:r>
            <a:r>
              <a:rPr lang="pl-PL" dirty="0" smtClean="0">
                <a:hlinkClick r:id="rId10" tooltip="1944 Utworzenie Narodowego Zjednoczenia Wojskowego"/>
              </a:rPr>
              <a:t>Utworzenie Narodowego Zjednoczenia Wojskowego</a:t>
            </a:r>
            <a:endParaRPr lang="pl-PL" dirty="0" smtClean="0"/>
          </a:p>
          <a:p>
            <a:pPr fontAlgn="base"/>
            <a:r>
              <a:rPr lang="pl-PL" dirty="0" smtClean="0"/>
              <a:t>1945 – </a:t>
            </a:r>
            <a:r>
              <a:rPr lang="pl-PL" dirty="0" smtClean="0">
                <a:hlinkClick r:id="rId11" tooltip="1945 Konferencja w Jałcie"/>
              </a:rPr>
              <a:t>Konferencja w Jałcie</a:t>
            </a:r>
            <a:endParaRPr lang="pl-PL" dirty="0" smtClean="0"/>
          </a:p>
          <a:p>
            <a:pPr fontAlgn="base"/>
            <a:r>
              <a:rPr lang="pl-PL" dirty="0" smtClean="0"/>
              <a:t>1945 – </a:t>
            </a:r>
            <a:r>
              <a:rPr lang="pl-PL" dirty="0" smtClean="0">
                <a:hlinkClick r:id="rId12" tooltip="1945 Obława augustowska"/>
              </a:rPr>
              <a:t>Obława augustowska</a:t>
            </a:r>
            <a:endParaRPr lang="pl-PL" dirty="0" smtClean="0"/>
          </a:p>
          <a:p>
            <a:pPr fontAlgn="base"/>
            <a:r>
              <a:rPr lang="pl-PL" dirty="0" smtClean="0"/>
              <a:t>1945 – </a:t>
            </a:r>
            <a:r>
              <a:rPr lang="pl-PL" dirty="0" smtClean="0">
                <a:hlinkClick r:id="rId13" tooltip="1945 Konferencja w Poczdamie"/>
              </a:rPr>
              <a:t>Konferencja w Poczdamie</a:t>
            </a:r>
            <a:endParaRPr lang="pl-PL" dirty="0" smtClean="0"/>
          </a:p>
          <a:p>
            <a:pPr fontAlgn="base"/>
            <a:r>
              <a:rPr lang="pl-PL" dirty="0" smtClean="0"/>
              <a:t>1945 – </a:t>
            </a:r>
            <a:r>
              <a:rPr lang="pl-PL" dirty="0" smtClean="0">
                <a:hlinkClick r:id="rId14" tooltip="1945 Rozpoczęcie rządów komunistów w Polsce"/>
              </a:rPr>
              <a:t>Rozpoczęcie rządów komunistów w Polsce</a:t>
            </a:r>
            <a:endParaRPr lang="pl-PL" dirty="0" smtClean="0"/>
          </a:p>
          <a:p>
            <a:pPr fontAlgn="base"/>
            <a:r>
              <a:rPr lang="pl-PL" dirty="0" smtClean="0"/>
              <a:t>1946 – </a:t>
            </a:r>
            <a:r>
              <a:rPr lang="pl-PL" dirty="0" smtClean="0">
                <a:hlinkClick r:id="rId15" tooltip="1946 Referendum ludowe"/>
              </a:rPr>
              <a:t>Referendum ludowe</a:t>
            </a:r>
            <a:endParaRPr lang="pl-PL" dirty="0" smtClean="0"/>
          </a:p>
          <a:p>
            <a:pPr fontAlgn="base"/>
            <a:r>
              <a:rPr lang="pl-PL" dirty="0" smtClean="0"/>
              <a:t>1947 – 1956 – </a:t>
            </a:r>
            <a:r>
              <a:rPr lang="pl-PL" dirty="0" smtClean="0">
                <a:hlinkClick r:id="rId16" tooltip="1947 - 1956 Polska w okresie stalinizmu"/>
              </a:rPr>
              <a:t>Polska w okresie stalinizmu</a:t>
            </a:r>
            <a:endParaRPr lang="pl-PL" dirty="0" smtClean="0"/>
          </a:p>
          <a:p>
            <a:pPr fontAlgn="base"/>
            <a:r>
              <a:rPr lang="pl-PL" dirty="0" smtClean="0"/>
              <a:t>1956 – </a:t>
            </a:r>
            <a:r>
              <a:rPr lang="pl-PL" dirty="0" smtClean="0">
                <a:hlinkClick r:id="rId17" tooltip="1956 Poznański czerwiec"/>
              </a:rPr>
              <a:t>Poznański czerwiec ’56</a:t>
            </a:r>
            <a:endParaRPr lang="pl-PL" dirty="0" smtClean="0"/>
          </a:p>
          <a:p>
            <a:pPr fontAlgn="base"/>
            <a:r>
              <a:rPr lang="pl-PL" dirty="0" smtClean="0"/>
              <a:t>1968 – </a:t>
            </a:r>
            <a:r>
              <a:rPr lang="pl-PL" dirty="0" smtClean="0">
                <a:hlinkClick r:id="rId18" tooltip="1968 Marzec '68"/>
              </a:rPr>
              <a:t>Marzec ’68</a:t>
            </a:r>
            <a:endParaRPr lang="pl-PL" dirty="0" smtClean="0"/>
          </a:p>
          <a:p>
            <a:pPr fontAlgn="base"/>
            <a:r>
              <a:rPr lang="pl-PL" dirty="0" smtClean="0"/>
              <a:t>1970 – </a:t>
            </a:r>
            <a:r>
              <a:rPr lang="pl-PL" dirty="0" smtClean="0">
                <a:hlinkClick r:id="rId19" tooltip="1970 Wypadki grudniowe"/>
              </a:rPr>
              <a:t>Wypadki grudniowe</a:t>
            </a:r>
            <a:endParaRPr lang="pl-PL" dirty="0" smtClean="0"/>
          </a:p>
          <a:p>
            <a:pPr fontAlgn="base"/>
            <a:r>
              <a:rPr lang="pl-PL" dirty="0" smtClean="0"/>
              <a:t>1976 – </a:t>
            </a:r>
            <a:r>
              <a:rPr lang="pl-PL" dirty="0" smtClean="0">
                <a:hlinkClick r:id="rId20" tooltip="1976 Wydarzenia radomskie"/>
              </a:rPr>
              <a:t>Wydarzenia radomskie</a:t>
            </a:r>
            <a:endParaRPr lang="pl-PL" dirty="0" smtClean="0"/>
          </a:p>
          <a:p>
            <a:pPr fontAlgn="base"/>
            <a:r>
              <a:rPr lang="pl-PL" dirty="0" smtClean="0"/>
              <a:t>1976 – </a:t>
            </a:r>
            <a:r>
              <a:rPr lang="pl-PL" dirty="0" smtClean="0">
                <a:hlinkClick r:id="rId21" tooltip="1976 Powstanie Komitetu Obrony Robotników"/>
              </a:rPr>
              <a:t>Powstanie Komitetu Obrony Robotników (KOR)</a:t>
            </a:r>
            <a:endParaRPr lang="pl-PL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228</Words>
  <Application>Microsoft Office PowerPoint</Application>
  <PresentationFormat>Pokaz na ekranie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Sony</dc:creator>
  <cp:lastModifiedBy>Sony</cp:lastModifiedBy>
  <cp:revision>8</cp:revision>
  <dcterms:created xsi:type="dcterms:W3CDTF">2018-11-07T15:44:54Z</dcterms:created>
  <dcterms:modified xsi:type="dcterms:W3CDTF">2018-11-07T17:02:42Z</dcterms:modified>
</cp:coreProperties>
</file>