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0A55-3A11-4F87-AADD-5578F9913CB6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9CF-7DAD-45DE-80BB-C1CF18FB22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0A55-3A11-4F87-AADD-5578F9913CB6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9CF-7DAD-45DE-80BB-C1CF18FB22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0A55-3A11-4F87-AADD-5578F9913CB6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9CF-7DAD-45DE-80BB-C1CF18FB22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0A55-3A11-4F87-AADD-5578F9913CB6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9CF-7DAD-45DE-80BB-C1CF18FB22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0A55-3A11-4F87-AADD-5578F9913CB6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9CF-7DAD-45DE-80BB-C1CF18FB22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0A55-3A11-4F87-AADD-5578F9913CB6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9CF-7DAD-45DE-80BB-C1CF18FB22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0A55-3A11-4F87-AADD-5578F9913CB6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9CF-7DAD-45DE-80BB-C1CF18FB22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0A55-3A11-4F87-AADD-5578F9913CB6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9CF-7DAD-45DE-80BB-C1CF18FB22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0A55-3A11-4F87-AADD-5578F9913CB6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9CF-7DAD-45DE-80BB-C1CF18FB22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0A55-3A11-4F87-AADD-5578F9913CB6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9CF-7DAD-45DE-80BB-C1CF18FB22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B0A55-3A11-4F87-AADD-5578F9913CB6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B9CF-7DAD-45DE-80BB-C1CF18FB223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B0A55-3A11-4F87-AADD-5578F9913CB6}" type="datetimeFigureOut">
              <a:rPr lang="pl-PL" smtClean="0"/>
              <a:t>2019-01-09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2B9CF-7DAD-45DE-80BB-C1CF18FB223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iepodlegla.gov.pl/o-niepodleglej/polskie-drogi-ku-niepodleglosci-wersja-rozszerzona/" TargetMode="External"/><Relationship Id="rId2" Type="http://schemas.openxmlformats.org/officeDocument/2006/relationships/hyperlink" Target="https://polskiedzieje.pl/xx-lecie-miedzywojenne/odzyskanie-niepodleglosci-przez-polske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zekp\AppData\Local\Microsoft\Windows\INetCache\IE\JVPF7JQA\polish-flag-2266625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356992"/>
            <a:ext cx="5153494" cy="3645024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1" y="548680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POLSKA 123 LATA POD ZABORAMI </a:t>
            </a:r>
            <a:endParaRPr lang="pl-PL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283968" y="4200862"/>
            <a:ext cx="4572000" cy="26571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38138">
              <a:spcBef>
                <a:spcPts val="800"/>
              </a:spcBef>
              <a:buClrTx/>
              <a:buFontTx/>
              <a:buNone/>
              <a:tabLst>
                <a:tab pos="34290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5225" algn="l"/>
                <a:tab pos="10512425" algn="l"/>
                <a:tab pos="10780713" algn="l"/>
              </a:tabLst>
            </a:pPr>
            <a:r>
              <a:rPr lang="pl-PL" sz="2000" b="1" i="1" dirty="0" smtClean="0">
                <a:solidFill>
                  <a:schemeClr val="bg1"/>
                </a:solidFill>
                <a:latin typeface="Book Antiqua" pitchFamily="18" charset="0"/>
                <a:ea typeface="Droid Sans Fallback" charset="0"/>
                <a:cs typeface="Droid Sans Fallback" charset="0"/>
              </a:rPr>
              <a:t>	"Polacy chcą niepodległości, lecz pragnęliby,</a:t>
            </a:r>
            <a:br>
              <a:rPr lang="pl-PL" sz="2000" b="1" i="1" dirty="0" smtClean="0">
                <a:solidFill>
                  <a:schemeClr val="bg1"/>
                </a:solidFill>
                <a:latin typeface="Book Antiqua" pitchFamily="18" charset="0"/>
                <a:ea typeface="Droid Sans Fallback" charset="0"/>
                <a:cs typeface="Droid Sans Fallback" charset="0"/>
              </a:rPr>
            </a:br>
            <a:r>
              <a:rPr lang="pl-PL" sz="2000" b="1" i="1" dirty="0" smtClean="0">
                <a:solidFill>
                  <a:schemeClr val="bg1"/>
                </a:solidFill>
                <a:latin typeface="Book Antiqua" pitchFamily="18" charset="0"/>
                <a:ea typeface="Droid Sans Fallback" charset="0"/>
                <a:cs typeface="Droid Sans Fallback" charset="0"/>
              </a:rPr>
              <a:t>aby ta niepodległość kosztowała dwa grosze</a:t>
            </a:r>
            <a:br>
              <a:rPr lang="pl-PL" sz="2000" b="1" i="1" dirty="0" smtClean="0">
                <a:solidFill>
                  <a:schemeClr val="bg1"/>
                </a:solidFill>
                <a:latin typeface="Book Antiqua" pitchFamily="18" charset="0"/>
                <a:ea typeface="Droid Sans Fallback" charset="0"/>
                <a:cs typeface="Droid Sans Fallback" charset="0"/>
              </a:rPr>
            </a:br>
            <a:r>
              <a:rPr lang="pl-PL" sz="2000" b="1" i="1" dirty="0" smtClean="0">
                <a:solidFill>
                  <a:schemeClr val="bg1"/>
                </a:solidFill>
                <a:latin typeface="Book Antiqua" pitchFamily="18" charset="0"/>
                <a:ea typeface="Droid Sans Fallback" charset="0"/>
                <a:cs typeface="Droid Sans Fallback" charset="0"/>
              </a:rPr>
              <a:t>i dwie krople krwi - a niepodległość jest dobrem nie tylko cennym, ale i bardzo kosztownym."</a:t>
            </a:r>
          </a:p>
          <a:p>
            <a:pPr marL="342900" indent="-338138">
              <a:spcBef>
                <a:spcPts val="800"/>
              </a:spcBef>
              <a:buClrTx/>
              <a:buFontTx/>
              <a:buNone/>
              <a:tabLst>
                <a:tab pos="34290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055225" algn="l"/>
                <a:tab pos="10512425" algn="l"/>
                <a:tab pos="10780713" algn="l"/>
              </a:tabLst>
            </a:pPr>
            <a:r>
              <a:rPr lang="pl-PL" sz="2000" b="1" i="1" dirty="0" smtClean="0">
                <a:solidFill>
                  <a:schemeClr val="bg1"/>
                </a:solidFill>
                <a:latin typeface="Book Antiqua" pitchFamily="18" charset="0"/>
                <a:ea typeface="Droid Sans Fallback" charset="0"/>
                <a:cs typeface="Droid Sans Fallback" charset="0"/>
              </a:rPr>
              <a:t>                                         Józef Piłsudski</a:t>
            </a:r>
            <a:endParaRPr lang="pl-PL" sz="2000" b="1" i="1" dirty="0">
              <a:solidFill>
                <a:schemeClr val="bg1"/>
              </a:solidFill>
              <a:latin typeface="Book Antiqua" pitchFamily="18" charset="0"/>
              <a:ea typeface="Droid Sans Fallback" charset="0"/>
              <a:cs typeface="Droid Sans Fallback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10332640" cy="1143000"/>
          </a:xfrm>
        </p:spPr>
        <p:txBody>
          <a:bodyPr>
            <a:normAutofit/>
          </a:bodyPr>
          <a:lstStyle/>
          <a:p>
            <a:r>
              <a:rPr lang="pl-PL" sz="3700" dirty="0" smtClean="0">
                <a:solidFill>
                  <a:schemeClr val="bg1"/>
                </a:solidFill>
                <a:latin typeface="Book Antiqua" pitchFamily="18" charset="0"/>
              </a:rPr>
              <a:t>DZIAŁALNOŚĆ JÓZEFA PIŁSUDSKIEGO</a:t>
            </a:r>
            <a:endParaRPr lang="pl-PL" sz="37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28800"/>
            <a:ext cx="5004048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Wybuch I wojny światowej otwiera przed Polakami szanse na odzyskanie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niepodległości. Nadzieje 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na wolność wiążą się także z działalnością Józefa Piłsudskiego, który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popiera państwa 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centralne i jest zwolennikiem opcji proaustriackiej. Uważa, że należy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doprowadzić do 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powstania przeciwko Rosji, przy pomocy armii austriackiej. W 1914 roku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komendant główny 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– Józef Piłsudski formuje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Pierwszą Kompanię Kadrową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, a niedługo potem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Legiony Polskie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, które walczą u boku armii austriackiej. </a:t>
            </a:r>
          </a:p>
          <a:p>
            <a:endParaRPr lang="pl-PL" dirty="0"/>
          </a:p>
        </p:txBody>
      </p:sp>
      <p:pic>
        <p:nvPicPr>
          <p:cNvPr id="22530" name="Picture 2" descr="Znalezione obrazy dla zapytania JOZEF PILSUD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1899" y="1319743"/>
            <a:ext cx="4032101" cy="553825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IGNACY PADEREWSKI</a:t>
            </a:r>
            <a:endParaRPr lang="pl-P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67944" y="1628800"/>
            <a:ext cx="4618856" cy="52292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l-PL" sz="3500" dirty="0" smtClean="0">
                <a:solidFill>
                  <a:schemeClr val="bg1"/>
                </a:solidFill>
                <a:latin typeface="Book Antiqua" pitchFamily="18" charset="0"/>
              </a:rPr>
              <a:t>W </a:t>
            </a:r>
            <a:r>
              <a:rPr lang="pl-PL" sz="3500" dirty="0">
                <a:solidFill>
                  <a:schemeClr val="bg1"/>
                </a:solidFill>
                <a:latin typeface="Book Antiqua" pitchFamily="18" charset="0"/>
              </a:rPr>
              <a:t>Stanach Zjednoczonych szeroką działalność na rzecz </a:t>
            </a:r>
            <a:r>
              <a:rPr lang="pl-PL" sz="3500" dirty="0" smtClean="0">
                <a:solidFill>
                  <a:schemeClr val="bg1"/>
                </a:solidFill>
                <a:latin typeface="Book Antiqua" pitchFamily="18" charset="0"/>
              </a:rPr>
              <a:t>rodaków podejmuje </a:t>
            </a:r>
            <a:r>
              <a:rPr lang="pl-PL" sz="3500" dirty="0">
                <a:solidFill>
                  <a:schemeClr val="bg1"/>
                </a:solidFill>
                <a:latin typeface="Book Antiqua" pitchFamily="18" charset="0"/>
              </a:rPr>
              <a:t>Ignacy Jan Paderewski. Informuje prezydenta Wilsona o sytuacji w </a:t>
            </a:r>
            <a:r>
              <a:rPr lang="pl-PL" sz="3500" dirty="0" smtClean="0">
                <a:solidFill>
                  <a:schemeClr val="bg1"/>
                </a:solidFill>
                <a:latin typeface="Book Antiqua" pitchFamily="18" charset="0"/>
              </a:rPr>
              <a:t>Polsce, polityce </a:t>
            </a:r>
            <a:r>
              <a:rPr lang="pl-PL" sz="3500" dirty="0">
                <a:solidFill>
                  <a:schemeClr val="bg1"/>
                </a:solidFill>
                <a:latin typeface="Book Antiqua" pitchFamily="18" charset="0"/>
              </a:rPr>
              <a:t>zaborców, o dramacie rodaków. Prezydent Wilson w słynnym orędziu z 22 </a:t>
            </a:r>
            <a:r>
              <a:rPr lang="pl-PL" sz="3500" dirty="0" smtClean="0">
                <a:solidFill>
                  <a:schemeClr val="bg1"/>
                </a:solidFill>
                <a:latin typeface="Book Antiqua" pitchFamily="18" charset="0"/>
              </a:rPr>
              <a:t>stycznia 1917 </a:t>
            </a:r>
            <a:r>
              <a:rPr lang="pl-PL" sz="3500" dirty="0">
                <a:solidFill>
                  <a:schemeClr val="bg1"/>
                </a:solidFill>
                <a:latin typeface="Book Antiqua" pitchFamily="18" charset="0"/>
              </a:rPr>
              <a:t>roku, mówi o prawie Polski do niepodległości. Na tej podstawie jeden z 14 </a:t>
            </a:r>
            <a:r>
              <a:rPr lang="pl-PL" sz="3500" dirty="0" smtClean="0">
                <a:solidFill>
                  <a:schemeClr val="bg1"/>
                </a:solidFill>
                <a:latin typeface="Book Antiqua" pitchFamily="18" charset="0"/>
              </a:rPr>
              <a:t>punktów pokoju </a:t>
            </a:r>
            <a:r>
              <a:rPr lang="pl-PL" sz="3500" dirty="0">
                <a:solidFill>
                  <a:schemeClr val="bg1"/>
                </a:solidFill>
                <a:latin typeface="Book Antiqua" pitchFamily="18" charset="0"/>
              </a:rPr>
              <a:t>sformułowanych przez prezydenta, mówi o konieczności powstania </a:t>
            </a:r>
            <a:r>
              <a:rPr lang="pl-PL" sz="3500" dirty="0" smtClean="0">
                <a:solidFill>
                  <a:schemeClr val="bg1"/>
                </a:solidFill>
                <a:latin typeface="Book Antiqua" pitchFamily="18" charset="0"/>
              </a:rPr>
              <a:t>niepodległego państwa </a:t>
            </a:r>
            <a:r>
              <a:rPr lang="pl-PL" sz="3500" dirty="0">
                <a:solidFill>
                  <a:schemeClr val="bg1"/>
                </a:solidFill>
                <a:latin typeface="Book Antiqua" pitchFamily="18" charset="0"/>
              </a:rPr>
              <a:t>polskiego z dostępem do morza. Paderewski w sierpniu 1917 roku </a:t>
            </a:r>
            <a:r>
              <a:rPr lang="pl-PL" sz="3500" dirty="0" smtClean="0">
                <a:solidFill>
                  <a:schemeClr val="bg1"/>
                </a:solidFill>
                <a:latin typeface="Book Antiqua" pitchFamily="18" charset="0"/>
              </a:rPr>
              <a:t>zostaje przedstawicielem </a:t>
            </a:r>
            <a:r>
              <a:rPr lang="pl-PL" sz="3500" dirty="0">
                <a:solidFill>
                  <a:schemeClr val="bg1"/>
                </a:solidFill>
                <a:latin typeface="Book Antiqua" pitchFamily="18" charset="0"/>
              </a:rPr>
              <a:t>na USA Komitetu Narodowego Polski.</a:t>
            </a:r>
          </a:p>
          <a:p>
            <a:endParaRPr lang="pl-PL" dirty="0"/>
          </a:p>
        </p:txBody>
      </p:sp>
      <p:pic>
        <p:nvPicPr>
          <p:cNvPr id="23554" name="Picture 2" descr="Ilustrac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067944" cy="505858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0892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Tymczasem w 1918 roku państwa centralne nie są już dłużej w stanie kontrolować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terenów Królestwa 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Polskiego. To doprowadza do powstania lokalnych ośrodków władzy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polskiej, które 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z czasem łączą się w większe. 10 listopada 1918 r. przybywa do Warszawy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Józef Piłsudski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. 11 listopada 1918 r. przejmuje z rąk Rady Regencyjnej władzę naczelną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nad wojskiem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, stając się Naczelnym Dowódcą Wojsk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Polskich. Po 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123 latach niewoli zaczyna tworzyć się centralny ośrodek władzy odradzającego się</a:t>
            </a:r>
          </a:p>
          <a:p>
            <a:endParaRPr lang="pl-PL" dirty="0"/>
          </a:p>
        </p:txBody>
      </p:sp>
      <p:pic>
        <p:nvPicPr>
          <p:cNvPr id="24578" name="Picture 2" descr="Znalezione obrazy dla zapytania powrot pilsudskiego do pol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84" y="2272308"/>
            <a:ext cx="9171384" cy="458569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BIBLIOGRAFIA:</a:t>
            </a:r>
            <a:endParaRPr lang="pl-P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err="1" smtClean="0">
                <a:solidFill>
                  <a:schemeClr val="bg1"/>
                </a:solidFill>
                <a:latin typeface="Book Antiqua" pitchFamily="18" charset="0"/>
              </a:rPr>
              <a:t>Wikipedia</a:t>
            </a:r>
            <a:r>
              <a:rPr lang="pl-PL" sz="1800" dirty="0" smtClean="0">
                <a:solidFill>
                  <a:schemeClr val="bg1"/>
                </a:solidFill>
                <a:latin typeface="Book Antiqua" pitchFamily="18" charset="0"/>
              </a:rPr>
              <a:t> Wolna Encyklopedia</a:t>
            </a:r>
          </a:p>
          <a:p>
            <a:r>
              <a:rPr lang="pl-PL" sz="1800" dirty="0" smtClean="0">
                <a:solidFill>
                  <a:schemeClr val="bg1"/>
                </a:solidFill>
                <a:latin typeface="Book Antiqua" pitchFamily="18" charset="0"/>
                <a:hlinkClick r:id="rId2"/>
              </a:rPr>
              <a:t>https://polskiedzieje.pl/xx-lecie-miedzywojenne/odzyskanie-niepodleglosci-przez-polske.html</a:t>
            </a:r>
            <a:endParaRPr lang="pl-PL" sz="18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pl-PL" sz="1800" dirty="0" smtClean="0">
                <a:solidFill>
                  <a:schemeClr val="bg1"/>
                </a:solidFill>
                <a:latin typeface="Book Antiqua" pitchFamily="18" charset="0"/>
                <a:hlinkClick r:id="rId3"/>
              </a:rPr>
              <a:t>https://niepodlegla.gov.pl/o-niepodleglej/polskie-drogi-ku-niepodleglosci-wersja-rozszerzona/</a:t>
            </a:r>
            <a:r>
              <a:rPr lang="pl-PL" sz="18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endParaRPr lang="pl-PL" sz="18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920" y="5373216"/>
            <a:ext cx="4834880" cy="820688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JAKUB PROKOP VI D</a:t>
            </a:r>
            <a:endParaRPr lang="pl-PL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-252536" y="1124744"/>
            <a:ext cx="964907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UPADEK PAŃSTWA POLSKIEGO CZYLI 3 ROZBIORY</a:t>
            </a:r>
            <a:endParaRPr lang="pl-PL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I ROZBIÓR POLSKI</a:t>
            </a:r>
            <a:endParaRPr lang="pl-P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2915816" cy="453650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W</a:t>
            </a:r>
            <a:r>
              <a:rPr lang="pl-PL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pl-PL" b="1" dirty="0">
                <a:solidFill>
                  <a:schemeClr val="bg1"/>
                </a:solidFill>
                <a:latin typeface="Book Antiqua" pitchFamily="18" charset="0"/>
              </a:rPr>
              <a:t>1772 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roku trzej nasi sąsiedzi dokonują I rozbioru Polski. Rosja odbiera Polakom część</a:t>
            </a:r>
          </a:p>
          <a:p>
            <a:pPr algn="ctr">
              <a:buNone/>
            </a:pP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Białorusi, aż po Dźwinę i górny Dniepr oraz Inflanty Polskie, Prusy zabierają Pomorze</a:t>
            </a:r>
          </a:p>
          <a:p>
            <a:pPr algn="ctr">
              <a:buNone/>
            </a:pP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Wschodnie, Warmię i północną Wielkopolskę, a Austria zajmuje południową Małopolskę aż</a:t>
            </a:r>
          </a:p>
          <a:p>
            <a:pPr algn="ctr">
              <a:buNone/>
            </a:pP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po górną Wisłę i San oraz Podole, czyli zachodnią część Ukrainy. </a:t>
            </a:r>
          </a:p>
        </p:txBody>
      </p:sp>
      <p:pic>
        <p:nvPicPr>
          <p:cNvPr id="4098" name="Picture 2" descr="https://upload.wikimedia.org/wikipedia/commons/thumb/4/43/First_Partition_of_Poland1772.png/800px-First_Partition_of_Poland177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650" y="1484784"/>
            <a:ext cx="6229350" cy="48958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II ROZBIÓR POLSKI</a:t>
            </a:r>
            <a:endParaRPr lang="pl-P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2843808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dirty="0" smtClean="0">
                <a:solidFill>
                  <a:schemeClr val="bg1"/>
                </a:solidFill>
                <a:latin typeface="Book Antiqua" pitchFamily="18" charset="0"/>
              </a:rPr>
              <a:t>Po 21 latach, czyli w 1793 roku, po zakończonej niepowodzeniem wojnie w obronie Konstytucji 3 Maja, Prusy i Rosja podpisują II rozbiór Polski. Polska wówczas traci wschodnie kresy, Wielkopolskę, Kujawy z Włocławkiem, Gdańsk i Toruń. </a:t>
            </a:r>
            <a:endParaRPr lang="pl-PL" sz="1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074" name="Picture 2" descr="https://upload.wikimedia.org/wikipedia/commons/thumb/2/27/Second_Partition_of_Poland_1793.PNG/800px-Second_Partition_of_Poland_17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6156176" cy="48958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POWSTANIE KOŚCIUSZKOWSKIE</a:t>
            </a:r>
            <a:endParaRPr lang="pl-P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468759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Polacy nie tracą nadziei i podejmują próbę odzyskania utraconych ziem. 23 marca 1794 roku wybucha Powstanie Kościuszkowskie skierowane przeciw Rosji, a następnie także Prusom. Powstańcy upatrywali nadzieję na wolność we Francji, w której rozpoczęła się Wielka Rewolucja. Powstanie jednak upada.</a:t>
            </a:r>
            <a:endParaRPr lang="pl-PL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7410" name="Picture 2" descr="Znalezione obrazy dla zapytania powstanie kościuszkowskie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5981700" cy="336232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555776" y="6237312"/>
            <a:ext cx="6588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Book Antiqua" pitchFamily="18" charset="0"/>
              </a:rPr>
              <a:t>Obraz Jana Matejki ,,Kościuszko pod Racławicami’’</a:t>
            </a:r>
            <a:endParaRPr lang="pl-PL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III ROZBIÓR POLSKI</a:t>
            </a:r>
            <a:endParaRPr lang="pl-P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9"/>
            <a:ext cx="8568952" cy="2160240"/>
          </a:xfrm>
        </p:spPr>
        <p:txBody>
          <a:bodyPr/>
          <a:lstStyle/>
          <a:p>
            <a:pPr algn="ctr">
              <a:buNone/>
            </a:pPr>
            <a:r>
              <a:rPr lang="pl-PL" sz="2400" dirty="0" smtClean="0">
                <a:solidFill>
                  <a:schemeClr val="bg1"/>
                </a:solidFill>
                <a:latin typeface="Book Antiqua" pitchFamily="18" charset="0"/>
              </a:rPr>
              <a:t>W1795 roku dokonuje się III rozbiór Polski. Rosja, Prusy i Austria dzielą między siebie resztę ziem polskich, wymazując nasz kraj na długie lata z mapy Europy.</a:t>
            </a:r>
          </a:p>
          <a:p>
            <a:endParaRPr lang="pl-PL" dirty="0"/>
          </a:p>
        </p:txBody>
      </p:sp>
      <p:pic>
        <p:nvPicPr>
          <p:cNvPr id="18434" name="Picture 2" descr="https://upload.wikimedia.org/wikipedia/commons/thumb/d/d0/Partitions_of_Poland.png/800px-Partitions_of_Pol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10222"/>
            <a:ext cx="6365657" cy="424777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LEGIONY POLSKIE WE WŁOSZECH</a:t>
            </a:r>
            <a:endParaRPr lang="pl-P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9912" y="1556792"/>
            <a:ext cx="5158408" cy="489654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pl-PL" sz="3400" dirty="0">
                <a:solidFill>
                  <a:schemeClr val="bg1"/>
                </a:solidFill>
                <a:latin typeface="Book Antiqua" pitchFamily="18" charset="0"/>
              </a:rPr>
              <a:t>Pomimo tego, że kraj przestał istnieć na mapie, Polacy nie tracą </a:t>
            </a:r>
            <a:r>
              <a:rPr lang="pl-PL" sz="3400" dirty="0" smtClean="0">
                <a:solidFill>
                  <a:schemeClr val="bg1"/>
                </a:solidFill>
                <a:latin typeface="Book Antiqua" pitchFamily="18" charset="0"/>
              </a:rPr>
              <a:t>ducha patriotyzmu</a:t>
            </a:r>
            <a:r>
              <a:rPr lang="pl-PL" sz="3400" dirty="0">
                <a:solidFill>
                  <a:schemeClr val="bg1"/>
                </a:solidFill>
                <a:latin typeface="Book Antiqua" pitchFamily="18" charset="0"/>
              </a:rPr>
              <a:t>. W </a:t>
            </a:r>
            <a:r>
              <a:rPr lang="pl-PL" sz="3400" dirty="0" smtClean="0">
                <a:solidFill>
                  <a:schemeClr val="bg1"/>
                </a:solidFill>
                <a:latin typeface="Book Antiqua" pitchFamily="18" charset="0"/>
              </a:rPr>
              <a:t>1797 roku </a:t>
            </a:r>
            <a:r>
              <a:rPr lang="pl-PL" sz="3400" dirty="0">
                <a:solidFill>
                  <a:schemeClr val="bg1"/>
                </a:solidFill>
                <a:latin typeface="Book Antiqua" pitchFamily="18" charset="0"/>
              </a:rPr>
              <a:t>we Włoszech powstają Legiony Polskie, </a:t>
            </a:r>
            <a:r>
              <a:rPr lang="pl-PL" sz="3400" dirty="0" smtClean="0">
                <a:solidFill>
                  <a:schemeClr val="bg1"/>
                </a:solidFill>
                <a:latin typeface="Book Antiqua" pitchFamily="18" charset="0"/>
              </a:rPr>
              <a:t>które mają </a:t>
            </a:r>
            <a:r>
              <a:rPr lang="pl-PL" sz="3400" dirty="0">
                <a:solidFill>
                  <a:schemeClr val="bg1"/>
                </a:solidFill>
                <a:latin typeface="Book Antiqua" pitchFamily="18" charset="0"/>
              </a:rPr>
              <a:t>walczyć u boku </a:t>
            </a:r>
            <a:r>
              <a:rPr lang="pl-PL" sz="3400" dirty="0" smtClean="0">
                <a:solidFill>
                  <a:schemeClr val="bg1"/>
                </a:solidFill>
                <a:latin typeface="Book Antiqua" pitchFamily="18" charset="0"/>
              </a:rPr>
              <a:t>Napoleona Bonaparte</a:t>
            </a:r>
            <a:r>
              <a:rPr lang="pl-PL" sz="3400" dirty="0">
                <a:solidFill>
                  <a:schemeClr val="bg1"/>
                </a:solidFill>
                <a:latin typeface="Book Antiqua" pitchFamily="18" charset="0"/>
              </a:rPr>
              <a:t>. Polacy chcą pokonać Austrię i wyzwolić część ziem Rzeczypospolitej. Nadzieja </a:t>
            </a:r>
            <a:r>
              <a:rPr lang="pl-PL" sz="3400" dirty="0" smtClean="0">
                <a:solidFill>
                  <a:schemeClr val="bg1"/>
                </a:solidFill>
                <a:latin typeface="Book Antiqua" pitchFamily="18" charset="0"/>
              </a:rPr>
              <a:t>na wolność </a:t>
            </a:r>
            <a:r>
              <a:rPr lang="pl-PL" sz="3400" dirty="0">
                <a:solidFill>
                  <a:schemeClr val="bg1"/>
                </a:solidFill>
                <a:latin typeface="Book Antiqua" pitchFamily="18" charset="0"/>
              </a:rPr>
              <a:t>umiera z chwilą podpisania przez Francję traktatu z Austrią. Natomiast </a:t>
            </a:r>
            <a:r>
              <a:rPr lang="pl-PL" sz="3400" dirty="0" smtClean="0">
                <a:solidFill>
                  <a:schemeClr val="bg1"/>
                </a:solidFill>
                <a:latin typeface="Book Antiqua" pitchFamily="18" charset="0"/>
              </a:rPr>
              <a:t>większość legionistów </a:t>
            </a:r>
            <a:r>
              <a:rPr lang="pl-PL" sz="3400" dirty="0">
                <a:solidFill>
                  <a:schemeClr val="bg1"/>
                </a:solidFill>
                <a:latin typeface="Book Antiqua" pitchFamily="18" charset="0"/>
              </a:rPr>
              <a:t>zostaje wysłanych na wyspę Santo Domingo. Bonaparte kilka lat później </a:t>
            </a:r>
            <a:r>
              <a:rPr lang="pl-PL" sz="3400" dirty="0" smtClean="0">
                <a:solidFill>
                  <a:schemeClr val="bg1"/>
                </a:solidFill>
                <a:latin typeface="Book Antiqua" pitchFamily="18" charset="0"/>
              </a:rPr>
              <a:t>spełnia nadzieję </a:t>
            </a:r>
            <a:r>
              <a:rPr lang="pl-PL" sz="3400" dirty="0">
                <a:solidFill>
                  <a:schemeClr val="bg1"/>
                </a:solidFill>
                <a:latin typeface="Book Antiqua" pitchFamily="18" charset="0"/>
              </a:rPr>
              <a:t>Polaków i po wygranej wojnie z Rosją, w 1807 roku tworzy Księstwo Warszawskie.</a:t>
            </a:r>
          </a:p>
          <a:p>
            <a:endParaRPr lang="pl-PL" dirty="0"/>
          </a:p>
        </p:txBody>
      </p:sp>
      <p:pic>
        <p:nvPicPr>
          <p:cNvPr id="19458" name="Picture 2" descr="Znalezione obrazy dla zapytania napoleon bonapar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84784"/>
            <a:ext cx="3947363" cy="365035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5229200"/>
            <a:ext cx="3275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Book Antiqua" pitchFamily="18" charset="0"/>
              </a:rPr>
              <a:t>Napoleon Bonaparte</a:t>
            </a:r>
            <a:endParaRPr lang="pl-PL" sz="20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64704"/>
            <a:ext cx="8604448" cy="309634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Po klęsce Napoleona, a tym samym upadku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Księstwa Warszawskiego 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zaczyna się dla Polaków długa i trudna droga walki o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Ojczyznę. Podczas 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Kongresu Wiedeńskiego w 1814 roku z ziem polskich zostają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utworzone Rzeczpospolita 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Krakowska, Wielkie Księstwo Poznańskie oraz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				   Królestwo 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Polskie,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któremu 		           nadano konstytucje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. </a:t>
            </a:r>
          </a:p>
          <a:p>
            <a:endParaRPr lang="pl-PL" dirty="0"/>
          </a:p>
        </p:txBody>
      </p:sp>
      <p:pic>
        <p:nvPicPr>
          <p:cNvPr id="20482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1012" y="2710261"/>
            <a:ext cx="4182988" cy="414773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POWSTANIE LISTOPADOWE</a:t>
            </a:r>
            <a:endParaRPr lang="pl-PL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208823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Wkrótce okazuje się, że władze carskie wcale nie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zamierzają respektować 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nadanych Polakom praw. W wyniku tego w nocy z 29 na 30 listopada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1830 roku 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wybucha Powstanie Listopadowe. Pomimo odnoszonych zwycięstw w bitwach </a:t>
            </a:r>
            <a:r>
              <a:rPr lang="pl-PL" dirty="0" smtClean="0">
                <a:solidFill>
                  <a:schemeClr val="bg1"/>
                </a:solidFill>
                <a:latin typeface="Book Antiqua" pitchFamily="18" charset="0"/>
              </a:rPr>
              <a:t>pod Stoczkiem</a:t>
            </a:r>
            <a:r>
              <a:rPr lang="pl-PL" dirty="0">
                <a:solidFill>
                  <a:schemeClr val="bg1"/>
                </a:solidFill>
                <a:latin typeface="Book Antiqua" pitchFamily="18" charset="0"/>
              </a:rPr>
              <a:t>, Wawrem czy Grochowem, Polacy ponoszą ostatecznie klęskę.</a:t>
            </a:r>
            <a:r>
              <a:rPr lang="pl-PL" dirty="0"/>
              <a:t> </a:t>
            </a:r>
          </a:p>
          <a:p>
            <a:endParaRPr lang="pl-PL" dirty="0"/>
          </a:p>
        </p:txBody>
      </p:sp>
      <p:pic>
        <p:nvPicPr>
          <p:cNvPr id="21506" name="Picture 2" descr="Znalezione obrazy dla zapytania POWSTANIE LISTOPADOW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84957"/>
            <a:ext cx="5953497" cy="377304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0"/>
                            </p:stCondLst>
                            <p:childTnLst>
                              <p:par>
                                <p:cTn id="11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8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645</Words>
  <Application>Microsoft Office PowerPoint</Application>
  <PresentationFormat>Pokaz na ekranie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Slajd 1</vt:lpstr>
      <vt:lpstr>Slajd 2</vt:lpstr>
      <vt:lpstr>I ROZBIÓR POLSKI</vt:lpstr>
      <vt:lpstr>II ROZBIÓR POLSKI</vt:lpstr>
      <vt:lpstr>POWSTANIE KOŚCIUSZKOWSKIE</vt:lpstr>
      <vt:lpstr>III ROZBIÓR POLSKI</vt:lpstr>
      <vt:lpstr>LEGIONY POLSKIE WE WŁOSZECH</vt:lpstr>
      <vt:lpstr>Slajd 8</vt:lpstr>
      <vt:lpstr>POWSTANIE LISTOPADOWE</vt:lpstr>
      <vt:lpstr>DZIAŁALNOŚĆ JÓZEFA PIŁSUDSKIEGO</vt:lpstr>
      <vt:lpstr>IGNACY PADEREWSKI</vt:lpstr>
      <vt:lpstr>Slajd 12</vt:lpstr>
      <vt:lpstr>BIBLIOGRAFIA:</vt:lpstr>
      <vt:lpstr>Slajd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Anna Prokop</dc:creator>
  <cp:lastModifiedBy>Anna Prokop</cp:lastModifiedBy>
  <cp:revision>9</cp:revision>
  <dcterms:created xsi:type="dcterms:W3CDTF">2019-01-09T14:24:41Z</dcterms:created>
  <dcterms:modified xsi:type="dcterms:W3CDTF">2019-01-09T15:50:22Z</dcterms:modified>
</cp:coreProperties>
</file>