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7" r:id="rId3"/>
    <p:sldId id="272" r:id="rId4"/>
    <p:sldId id="274" r:id="rId5"/>
    <p:sldId id="281" r:id="rId6"/>
    <p:sldId id="282" r:id="rId7"/>
    <p:sldId id="279" r:id="rId8"/>
    <p:sldId id="276" r:id="rId9"/>
    <p:sldId id="285" r:id="rId10"/>
    <p:sldId id="286" r:id="rId11"/>
    <p:sldId id="287" r:id="rId12"/>
    <p:sldId id="284" r:id="rId13"/>
    <p:sldId id="289" r:id="rId14"/>
    <p:sldId id="290" r:id="rId15"/>
    <p:sldId id="291" r:id="rId16"/>
    <p:sldId id="292" r:id="rId17"/>
    <p:sldId id="294" r:id="rId18"/>
    <p:sldId id="298" r:id="rId19"/>
    <p:sldId id="293" r:id="rId20"/>
    <p:sldId id="297" r:id="rId21"/>
    <p:sldId id="299" r:id="rId22"/>
    <p:sldId id="301" r:id="rId23"/>
    <p:sldId id="303" r:id="rId24"/>
    <p:sldId id="311" r:id="rId25"/>
    <p:sldId id="305" r:id="rId26"/>
    <p:sldId id="264" r:id="rId27"/>
    <p:sldId id="288" r:id="rId28"/>
    <p:sldId id="270" r:id="rId29"/>
    <p:sldId id="306" r:id="rId30"/>
    <p:sldId id="309" r:id="rId31"/>
    <p:sldId id="307" r:id="rId32"/>
    <p:sldId id="271" r:id="rId33"/>
    <p:sldId id="310"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22"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4721C-49B6-4876-AF1A-5749FA99688F}" type="datetimeFigureOut">
              <a:rPr lang="pl-PL" smtClean="0"/>
              <a:pPr/>
              <a:t>2019-01-04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9ED6F-53BB-4E2A-B804-3A5219848C7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F59ED6F-53BB-4E2A-B804-3A5219848C7B}" type="slidenum">
              <a:rPr lang="pl-PL" smtClean="0"/>
              <a:pPr/>
              <a:t>32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CF24028-BA72-4EB8-93B4-8790F26CDD74}" type="datetimeFigureOut">
              <a:rPr lang="pl-PL" smtClean="0"/>
              <a:pPr/>
              <a:t>2019-01-04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64C043F-56D4-4C29-AA8C-354016FB4435}"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24028-BA72-4EB8-93B4-8790F26CDD74}" type="datetimeFigureOut">
              <a:rPr lang="pl-PL" smtClean="0"/>
              <a:pPr/>
              <a:t>2019-01-04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C043F-56D4-4C29-AA8C-354016FB443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Documents%20and%20Settings\user\Pulpit\Rota%20(patriotyczne)%20karaoke%20(online-audio-converter.com).wav"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Podobny obraz"/>
          <p:cNvPicPr>
            <a:picLocks noChangeAspect="1" noChangeArrowheads="1"/>
          </p:cNvPicPr>
          <p:nvPr/>
        </p:nvPicPr>
        <p:blipFill>
          <a:blip r:embed="rId3" cstate="print"/>
          <a:srcRect r="25319" b="22213"/>
          <a:stretch>
            <a:fillRect/>
          </a:stretch>
        </p:blipFill>
        <p:spPr bwMode="auto">
          <a:xfrm>
            <a:off x="0" y="0"/>
            <a:ext cx="9144000" cy="6858000"/>
          </a:xfrm>
          <a:prstGeom prst="rect">
            <a:avLst/>
          </a:prstGeom>
          <a:noFill/>
        </p:spPr>
      </p:pic>
      <p:sp>
        <p:nvSpPr>
          <p:cNvPr id="2" name="Tytuł 1"/>
          <p:cNvSpPr>
            <a:spLocks noGrp="1"/>
          </p:cNvSpPr>
          <p:nvPr>
            <p:ph type="ctrTitle"/>
          </p:nvPr>
        </p:nvSpPr>
        <p:spPr>
          <a:prstGeom prst="flowChartPunchedTape">
            <a:avLst/>
          </a:prstGeom>
        </p:spPr>
        <p:txBody>
          <a:bodyPr>
            <a:prstTxWarp prst="textPlain">
              <a:avLst/>
            </a:prstTxWarp>
            <a:normAutofit/>
          </a:bodyPr>
          <a:lstStyle/>
          <a:p>
            <a:r>
              <a:rPr lang="pl-PL" b="1" dirty="0" smtClean="0">
                <a:effectLst>
                  <a:glow rad="139700">
                    <a:schemeClr val="accent2">
                      <a:satMod val="175000"/>
                      <a:alpha val="40000"/>
                    </a:schemeClr>
                  </a:glow>
                </a:effectLst>
                <a:latin typeface="Garamond" pitchFamily="18" charset="0"/>
              </a:rPr>
              <a:t>Moja  Niepodległa </a:t>
            </a:r>
            <a:endParaRPr lang="pl-PL" b="1" dirty="0">
              <a:effectLst>
                <a:glow rad="139700">
                  <a:schemeClr val="accent2">
                    <a:satMod val="175000"/>
                    <a:alpha val="40000"/>
                  </a:schemeClr>
                </a:glow>
              </a:effectLst>
              <a:latin typeface="Garamond" pitchFamily="18" charset="0"/>
            </a:endParaRPr>
          </a:p>
        </p:txBody>
      </p:sp>
      <p:sp>
        <p:nvSpPr>
          <p:cNvPr id="3" name="Podtytuł 2"/>
          <p:cNvSpPr>
            <a:spLocks noGrp="1"/>
          </p:cNvSpPr>
          <p:nvPr>
            <p:ph type="subTitle" idx="1"/>
          </p:nvPr>
        </p:nvSpPr>
        <p:spPr/>
        <p:txBody>
          <a:bodyPr>
            <a:normAutofit fontScale="55000" lnSpcReduction="20000"/>
          </a:bodyPr>
          <a:lstStyle/>
          <a:p>
            <a:pPr algn="just"/>
            <a:r>
              <a:rPr lang="pl-PL" b="1" dirty="0" smtClean="0">
                <a:solidFill>
                  <a:schemeClr val="tx1"/>
                </a:solidFill>
                <a:latin typeface="Garamond" pitchFamily="18" charset="0"/>
              </a:rPr>
              <a:t>   „Starym Ojców naszych szlakiem</a:t>
            </a:r>
          </a:p>
          <a:p>
            <a:pPr algn="just"/>
            <a:r>
              <a:rPr lang="pl-PL" b="1" dirty="0" smtClean="0">
                <a:solidFill>
                  <a:schemeClr val="tx1"/>
                </a:solidFill>
                <a:latin typeface="Garamond" pitchFamily="18" charset="0"/>
              </a:rPr>
              <a:t>      Przez krew idziem w słońca wschody</a:t>
            </a:r>
          </a:p>
          <a:p>
            <a:pPr algn="just"/>
            <a:r>
              <a:rPr lang="pl-PL" b="1" dirty="0" smtClean="0">
                <a:solidFill>
                  <a:schemeClr val="tx1"/>
                </a:solidFill>
                <a:latin typeface="Garamond" pitchFamily="18" charset="0"/>
              </a:rPr>
              <a:t>        Z dawną pieśnią z dawnym znakiem</a:t>
            </a:r>
          </a:p>
          <a:p>
            <a:pPr algn="just"/>
            <a:r>
              <a:rPr lang="pl-PL" b="1" dirty="0" smtClean="0">
                <a:solidFill>
                  <a:schemeClr val="tx1"/>
                </a:solidFill>
                <a:latin typeface="Garamond" pitchFamily="18" charset="0"/>
              </a:rPr>
              <a:t>          Na śmiertelne idziem gody </a:t>
            </a:r>
          </a:p>
          <a:p>
            <a:pPr algn="just"/>
            <a:r>
              <a:rPr lang="pl-PL" b="1" dirty="0" smtClean="0">
                <a:solidFill>
                  <a:schemeClr val="tx1"/>
                </a:solidFill>
                <a:latin typeface="Garamond" pitchFamily="18" charset="0"/>
              </a:rPr>
              <a:t>            By z Krwi naszej życie</a:t>
            </a:r>
          </a:p>
          <a:p>
            <a:pPr algn="just"/>
            <a:r>
              <a:rPr lang="pl-PL" b="1" dirty="0" smtClean="0">
                <a:solidFill>
                  <a:schemeClr val="tx1"/>
                </a:solidFill>
                <a:latin typeface="Garamond" pitchFamily="18" charset="0"/>
              </a:rPr>
              <a:t>               Wzięła Ta „Co jeszcze nie zginęła”!</a:t>
            </a:r>
            <a:endParaRPr lang="pl-PL" b="1" dirty="0">
              <a:solidFill>
                <a:schemeClr val="tx1"/>
              </a:solidFill>
              <a:latin typeface="Garamond" pitchFamily="18" charset="0"/>
            </a:endParaRPr>
          </a:p>
        </p:txBody>
      </p:sp>
      <p:pic>
        <p:nvPicPr>
          <p:cNvPr id="14338" name="Picture 2" descr="http://www.ampolska.co/sites/default/files/styles/szerokosc_200/public/images/swieto_niepodleglosci.jpg?itok=NRqWn7uO"/>
          <p:cNvPicPr>
            <a:picLocks noChangeAspect="1" noChangeArrowheads="1"/>
          </p:cNvPicPr>
          <p:nvPr/>
        </p:nvPicPr>
        <p:blipFill>
          <a:blip r:embed="rId4" cstate="print">
            <a:lum bright="11000"/>
          </a:blip>
          <a:srcRect/>
          <a:stretch>
            <a:fillRect/>
          </a:stretch>
        </p:blipFill>
        <p:spPr bwMode="auto">
          <a:xfrm>
            <a:off x="2987824" y="0"/>
            <a:ext cx="2808312" cy="2348880"/>
          </a:xfrm>
          <a:prstGeom prst="rect">
            <a:avLst/>
          </a:prstGeom>
          <a:solidFill>
            <a:schemeClr val="bg1">
              <a:lumMod val="85000"/>
            </a:schemeClr>
          </a:solidFill>
        </p:spPr>
      </p:pic>
      <p:pic>
        <p:nvPicPr>
          <p:cNvPr id="9" name="Rota (patriotyczne) karaoke (online-audio-converter.com).wav">
            <a:hlinkClick r:id="" action="ppaction://media"/>
          </p:cNvPr>
          <p:cNvPicPr>
            <a:picLocks noRot="1" noChangeAspect="1"/>
          </p:cNvPicPr>
          <p:nvPr>
            <a:audioFile r:link="rId1"/>
          </p:nvPr>
        </p:nvPicPr>
        <p:blipFill>
          <a:blip r:embed="rId5" cstate="print"/>
          <a:stretch>
            <a:fillRect/>
          </a:stretch>
        </p:blipFill>
        <p:spPr>
          <a:xfrm>
            <a:off x="251520" y="6309320"/>
            <a:ext cx="304800" cy="304800"/>
          </a:xfrm>
          <a:prstGeom prst="rect">
            <a:avLst/>
          </a:prstGeom>
        </p:spPr>
      </p:pic>
    </p:spTree>
  </p:cSld>
  <p:clrMapOvr>
    <a:masterClrMapping/>
  </p:clrMapOvr>
  <p:transition spd="med" advClick="0" advTm="2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2" presetClass="entr" presetSubtype="1"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animEffect transition="in" filter="slide(fromTop)">
                                      <p:cBhvr>
                                        <p:cTn id="9" dur="10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slide(fromBottom)">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slide(fromBottom)">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slide(fromBottom)">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slide(fromBottom)">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slide(fromBottom)">
                                      <p:cBhvr>
                                        <p:cTn id="42" dur="2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slide(fromBottom)">
                                      <p:cBhvr>
                                        <p:cTn id="4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48"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292080" y="1412776"/>
            <a:ext cx="2664296"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l-PL" sz="2400" dirty="0" smtClean="0">
                <a:latin typeface="Garamond" pitchFamily="18" charset="0"/>
              </a:rPr>
              <a:t>Jednym z nich był generał </a:t>
            </a:r>
            <a:r>
              <a:rPr lang="pl-PL" sz="2400" b="1" dirty="0" smtClean="0">
                <a:latin typeface="Garamond" pitchFamily="18" charset="0"/>
              </a:rPr>
              <a:t>Jan Henryk Dąbrowski</a:t>
            </a:r>
            <a:r>
              <a:rPr lang="pl-PL" sz="2400" dirty="0" smtClean="0">
                <a:latin typeface="Garamond" pitchFamily="18" charset="0"/>
              </a:rPr>
              <a:t>. Organizator i dowódca Legionów Polskich powstałych we Włoszech.</a:t>
            </a:r>
            <a:endParaRPr lang="pl-PL" sz="2400" dirty="0">
              <a:latin typeface="Garamond" pitchFamily="18" charset="0"/>
            </a:endParaRPr>
          </a:p>
        </p:txBody>
      </p:sp>
      <p:pic>
        <p:nvPicPr>
          <p:cNvPr id="3" name="Picture 5" descr="NWKW"/>
          <p:cNvPicPr>
            <a:picLocks noChangeAspect="1" noChangeArrowheads="1"/>
          </p:cNvPicPr>
          <p:nvPr/>
        </p:nvPicPr>
        <p:blipFill>
          <a:blip r:embed="rId2" cstate="print"/>
          <a:srcRect/>
          <a:stretch>
            <a:fillRect/>
          </a:stretch>
        </p:blipFill>
        <p:spPr bwMode="auto">
          <a:xfrm>
            <a:off x="684213" y="620687"/>
            <a:ext cx="3887787" cy="54726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5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0.01"/>
                                          </p:val>
                                        </p:tav>
                                        <p:tav tm="100000">
                                          <p:val>
                                            <p:strVal val="#ppt_h"/>
                                          </p:val>
                                        </p:tav>
                                      </p:tavLst>
                                    </p:anim>
                                    <p:anim calcmode="lin" valueType="num">
                                      <p:cBhvr>
                                        <p:cTn id="9" dur="2000" fill="hold"/>
                                        <p:tgtEl>
                                          <p:spTgt spid="2"/>
                                        </p:tgtEl>
                                        <p:attrNameLst>
                                          <p:attrName>ppt_x</p:attrName>
                                        </p:attrNameLst>
                                      </p:cBhvr>
                                      <p:tavLst>
                                        <p:tav tm="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h+1"/>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style.rotation</p:attrName>
                                        </p:attrNameLst>
                                      </p:cBhvr>
                                      <p:tavLst>
                                        <p:tav tm="0">
                                          <p:val>
                                            <p:fltVal val="720"/>
                                          </p:val>
                                        </p:tav>
                                        <p:tav tm="100000">
                                          <p:val>
                                            <p:fltVal val="0"/>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wojsko"/>
          <p:cNvPicPr>
            <a:picLocks noChangeAspect="1" noChangeArrowheads="1"/>
          </p:cNvPicPr>
          <p:nvPr/>
        </p:nvPicPr>
        <p:blipFill>
          <a:blip r:embed="rId2" cstate="print"/>
          <a:srcRect/>
          <a:stretch>
            <a:fillRect/>
          </a:stretch>
        </p:blipFill>
        <p:spPr bwMode="auto">
          <a:xfrm>
            <a:off x="4139952" y="476672"/>
            <a:ext cx="4454525" cy="5516562"/>
          </a:xfrm>
          <a:prstGeom prst="rect">
            <a:avLst/>
          </a:prstGeom>
          <a:noFill/>
          <a:ln w="9525">
            <a:noFill/>
            <a:miter lim="800000"/>
            <a:headEnd/>
            <a:tailEnd/>
          </a:ln>
        </p:spPr>
      </p:pic>
      <p:sp>
        <p:nvSpPr>
          <p:cNvPr id="46086" name="Rectangle 6"/>
          <p:cNvSpPr>
            <a:spLocks noChangeArrowheads="1"/>
          </p:cNvSpPr>
          <p:nvPr/>
        </p:nvSpPr>
        <p:spPr bwMode="auto">
          <a:xfrm>
            <a:off x="971600" y="620688"/>
            <a:ext cx="3384376" cy="1384995"/>
          </a:xfrm>
          <a:prstGeom prst="rect">
            <a:avLst/>
          </a:prstGeom>
          <a:noFill/>
          <a:ln w="9525">
            <a:noFill/>
            <a:miter lim="800000"/>
            <a:headEnd/>
            <a:tailEnd/>
          </a:ln>
        </p:spPr>
        <p:txBody>
          <a:bodyPr wrap="square">
            <a:spAutoFit/>
          </a:bodyPr>
          <a:lstStyle/>
          <a:p>
            <a:r>
              <a:rPr lang="pl-PL" sz="2800" dirty="0">
                <a:latin typeface="Garamond" pitchFamily="18" charset="0"/>
              </a:rPr>
              <a:t>…tak pisał </a:t>
            </a:r>
          </a:p>
          <a:p>
            <a:endParaRPr lang="pl-PL" sz="2800" dirty="0">
              <a:latin typeface="Garamond" pitchFamily="18" charset="0"/>
            </a:endParaRPr>
          </a:p>
          <a:p>
            <a:r>
              <a:rPr lang="pl-PL" sz="2800" b="1"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rPr>
              <a:t>Adam</a:t>
            </a:r>
            <a:r>
              <a:rPr lang="pl-PL" sz="2800" b="1" dirty="0">
                <a:latin typeface="Garamond" pitchFamily="18" charset="0"/>
              </a:rPr>
              <a:t> </a:t>
            </a:r>
            <a:r>
              <a:rPr lang="pl-PL" sz="2800" b="1"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rPr>
              <a:t>Mickiewicz</a:t>
            </a:r>
            <a:endParaRPr lang="pl-PL" sz="2800" b="1" dirty="0">
              <a:ln w="10541" cmpd="sng">
                <a:solidFill>
                  <a:schemeClr val="tx1"/>
                </a:solidFill>
                <a:prstDash val="solid"/>
              </a:ln>
              <a:latin typeface="Garamond" pitchFamily="18" charset="0"/>
            </a:endParaRPr>
          </a:p>
        </p:txBody>
      </p:sp>
      <p:pic>
        <p:nvPicPr>
          <p:cNvPr id="4" name="Picture 4" descr="mickiewicz1"/>
          <p:cNvPicPr>
            <a:picLocks noChangeAspect="1" noChangeArrowheads="1"/>
          </p:cNvPicPr>
          <p:nvPr/>
        </p:nvPicPr>
        <p:blipFill>
          <a:blip r:embed="rId3" cstate="print"/>
          <a:srcRect/>
          <a:stretch>
            <a:fillRect/>
          </a:stretch>
        </p:blipFill>
        <p:spPr bwMode="auto">
          <a:xfrm>
            <a:off x="1115616" y="2492896"/>
            <a:ext cx="2520280" cy="35283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advClick="0" advTm="1500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2.5"/>
                                          </p:val>
                                        </p:tav>
                                        <p:tav tm="100000">
                                          <p:val>
                                            <p:strVal val="#ppt_w"/>
                                          </p:val>
                                        </p:tav>
                                      </p:tavLst>
                                    </p:anim>
                                    <p:anim calcmode="lin" valueType="num">
                                      <p:cBhvr>
                                        <p:cTn id="8" dur="2000" fill="hold"/>
                                        <p:tgtEl>
                                          <p:spTgt spid="4"/>
                                        </p:tgtEl>
                                        <p:attrNameLst>
                                          <p:attrName>ppt_h</p:attrName>
                                        </p:attrNameLst>
                                      </p:cBhvr>
                                      <p:tavLst>
                                        <p:tav tm="0">
                                          <p:val>
                                            <p:strVal val="#ppt_h*0.01"/>
                                          </p:val>
                                        </p:tav>
                                        <p:tav tm="100000">
                                          <p:val>
                                            <p:strVal val="#ppt_h"/>
                                          </p:val>
                                        </p:tav>
                                      </p:tavLst>
                                    </p:anim>
                                    <p:anim calcmode="lin" valueType="num">
                                      <p:cBhvr>
                                        <p:cTn id="9" dur="2000" fill="hold"/>
                                        <p:tgtEl>
                                          <p:spTgt spid="4"/>
                                        </p:tgtEl>
                                        <p:attrNameLst>
                                          <p:attrName>ppt_x</p:attrName>
                                        </p:attrNameLst>
                                      </p:cBhvr>
                                      <p:tavLst>
                                        <p:tav tm="0">
                                          <p:val>
                                            <p:strVal val="#ppt_x"/>
                                          </p:val>
                                        </p:tav>
                                        <p:tav tm="100000">
                                          <p:val>
                                            <p:strVal val="#ppt_x"/>
                                          </p:val>
                                        </p:tav>
                                      </p:tavLst>
                                    </p:anim>
                                    <p:anim calcmode="lin" valueType="num">
                                      <p:cBhvr>
                                        <p:cTn id="10" dur="2000" fill="hold"/>
                                        <p:tgtEl>
                                          <p:spTgt spid="4"/>
                                        </p:tgtEl>
                                        <p:attrNameLst>
                                          <p:attrName>ppt_y</p:attrName>
                                        </p:attrNameLst>
                                      </p:cBhvr>
                                      <p:tavLst>
                                        <p:tav tm="0">
                                          <p:val>
                                            <p:strVal val="#ppt_h+1"/>
                                          </p:val>
                                        </p:tav>
                                        <p:tav tm="100000">
                                          <p:val>
                                            <p:strVal val="#ppt_y"/>
                                          </p:val>
                                        </p:tav>
                                      </p:tavLst>
                                    </p:anim>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46085"/>
                                        </p:tgtEl>
                                        <p:attrNameLst>
                                          <p:attrName>style.visibility</p:attrName>
                                        </p:attrNameLst>
                                      </p:cBhvr>
                                      <p:to>
                                        <p:strVal val="visible"/>
                                      </p:to>
                                    </p:set>
                                    <p:animEffect transition="in" filter="fade">
                                      <p:cBhvr>
                                        <p:cTn id="16" dur="2000"/>
                                        <p:tgtEl>
                                          <p:spTgt spid="46085"/>
                                        </p:tgtEl>
                                      </p:cBhvr>
                                    </p:animEffect>
                                    <p:anim calcmode="lin" valueType="num">
                                      <p:cBhvr>
                                        <p:cTn id="17" dur="2000" fill="hold"/>
                                        <p:tgtEl>
                                          <p:spTgt spid="46085"/>
                                        </p:tgtEl>
                                        <p:attrNameLst>
                                          <p:attrName>style.rotation</p:attrName>
                                        </p:attrNameLst>
                                      </p:cBhvr>
                                      <p:tavLst>
                                        <p:tav tm="0">
                                          <p:val>
                                            <p:fltVal val="720"/>
                                          </p:val>
                                        </p:tav>
                                        <p:tav tm="100000">
                                          <p:val>
                                            <p:fltVal val="0"/>
                                          </p:val>
                                        </p:tav>
                                      </p:tavLst>
                                    </p:anim>
                                    <p:anim calcmode="lin" valueType="num">
                                      <p:cBhvr>
                                        <p:cTn id="18" dur="2000" fill="hold"/>
                                        <p:tgtEl>
                                          <p:spTgt spid="46085"/>
                                        </p:tgtEl>
                                        <p:attrNameLst>
                                          <p:attrName>ppt_h</p:attrName>
                                        </p:attrNameLst>
                                      </p:cBhvr>
                                      <p:tavLst>
                                        <p:tav tm="0">
                                          <p:val>
                                            <p:fltVal val="0"/>
                                          </p:val>
                                        </p:tav>
                                        <p:tav tm="100000">
                                          <p:val>
                                            <p:strVal val="#ppt_h"/>
                                          </p:val>
                                        </p:tav>
                                      </p:tavLst>
                                    </p:anim>
                                    <p:anim calcmode="lin" valueType="num">
                                      <p:cBhvr>
                                        <p:cTn id="19" dur="2000" fill="hold"/>
                                        <p:tgtEl>
                                          <p:spTgt spid="46085"/>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0" nodeType="clickEffect">
                                  <p:stCondLst>
                                    <p:cond delay="0"/>
                                  </p:stCondLst>
                                  <p:childTnLst>
                                    <p:animRot by="21600000">
                                      <p:cBhvr>
                                        <p:cTn id="23" dur="2000" fill="hold"/>
                                        <p:tgtEl>
                                          <p:spTgt spid="460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or"/>
          <p:cNvPicPr>
            <a:picLocks noChangeAspect="1" noChangeArrowheads="1"/>
          </p:cNvPicPr>
          <p:nvPr/>
        </p:nvPicPr>
        <p:blipFill>
          <a:blip r:embed="rId2" cstate="print"/>
          <a:srcRect/>
          <a:stretch>
            <a:fillRect/>
          </a:stretch>
        </p:blipFill>
        <p:spPr bwMode="auto">
          <a:xfrm>
            <a:off x="5076056" y="548680"/>
            <a:ext cx="2808312" cy="36004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5" descr="chopin_19"/>
          <p:cNvPicPr>
            <a:picLocks noChangeAspect="1" noChangeArrowheads="1"/>
          </p:cNvPicPr>
          <p:nvPr/>
        </p:nvPicPr>
        <p:blipFill>
          <a:blip r:embed="rId3" cstate="print"/>
          <a:srcRect/>
          <a:stretch>
            <a:fillRect/>
          </a:stretch>
        </p:blipFill>
        <p:spPr bwMode="auto">
          <a:xfrm>
            <a:off x="611560" y="1772816"/>
            <a:ext cx="3312369" cy="31116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Prostokąt 3"/>
          <p:cNvSpPr/>
          <p:nvPr/>
        </p:nvSpPr>
        <p:spPr>
          <a:xfrm>
            <a:off x="5076056" y="4437112"/>
            <a:ext cx="280831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pl-PL" sz="2400" dirty="0" smtClean="0">
                <a:latin typeface="Garamond" pitchFamily="18" charset="0"/>
              </a:rPr>
              <a:t>    </a:t>
            </a:r>
            <a:r>
              <a:rPr lang="pl-PL" sz="2400" b="1" dirty="0" smtClean="0">
                <a:latin typeface="Garamond" pitchFamily="18" charset="0"/>
              </a:rPr>
              <a:t>Juliusz Słowacki</a:t>
            </a:r>
            <a:endParaRPr lang="pl-PL" sz="2400" b="1" dirty="0">
              <a:latin typeface="Garamond" pitchFamily="18" charset="0"/>
            </a:endParaRPr>
          </a:p>
        </p:txBody>
      </p:sp>
      <p:sp>
        <p:nvSpPr>
          <p:cNvPr id="5" name="Prostokąt 4"/>
          <p:cNvSpPr/>
          <p:nvPr/>
        </p:nvSpPr>
        <p:spPr>
          <a:xfrm>
            <a:off x="809896" y="5085184"/>
            <a:ext cx="2970015"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pl-PL" sz="2400" dirty="0" smtClean="0">
                <a:latin typeface="Garamond" pitchFamily="18" charset="0"/>
              </a:rPr>
              <a:t>   </a:t>
            </a:r>
            <a:r>
              <a:rPr lang="pl-PL" sz="2400" b="1" dirty="0" smtClean="0">
                <a:latin typeface="Garamond" pitchFamily="18" charset="0"/>
              </a:rPr>
              <a:t>Fryderyk  Chopin</a:t>
            </a:r>
            <a:endParaRPr lang="pl-PL" sz="2400" b="1" dirty="0">
              <a:latin typeface="Garamond" pitchFamily="18" charset="0"/>
            </a:endParaRPr>
          </a:p>
        </p:txBody>
      </p:sp>
    </p:spTree>
  </p:cSld>
  <p:clrMapOvr>
    <a:masterClrMapping/>
  </p:clrMapOvr>
  <p:transition spd="slow" advClick="0" advTm="10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ppt_x</p:attrName>
                                        </p:attrNameLst>
                                      </p:cBhvr>
                                      <p:tavLst>
                                        <p:tav tm="0">
                                          <p:val>
                                            <p:strVal val="#ppt_x"/>
                                          </p:val>
                                        </p:tav>
                                        <p:tav tm="100000">
                                          <p:val>
                                            <p:strVal val="#ppt_x"/>
                                          </p:val>
                                        </p:tav>
                                      </p:tavLst>
                                    </p:anim>
                                    <p:anim calcmode="lin" valueType="num">
                                      <p:cBhvr>
                                        <p:cTn id="27" dur="1800" decel="100000" fill="hold"/>
                                        <p:tgtEl>
                                          <p:spTgt spid="5"/>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80">
                                          <p:stCondLst>
                                            <p:cond delay="0"/>
                                          </p:stCondLst>
                                        </p:cTn>
                                        <p:tgtEl>
                                          <p:spTgt spid="2"/>
                                        </p:tgtEl>
                                      </p:cBhvr>
                                    </p:animEffect>
                                    <p:anim calcmode="lin" valueType="num">
                                      <p:cBhvr>
                                        <p:cTn id="3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gtEl>
                                      </p:cBhvr>
                                      <p:to x="100000" y="60000"/>
                                    </p:animScale>
                                    <p:animScale>
                                      <p:cBhvr>
                                        <p:cTn id="40" dur="166" decel="50000">
                                          <p:stCondLst>
                                            <p:cond delay="676"/>
                                          </p:stCondLst>
                                        </p:cTn>
                                        <p:tgtEl>
                                          <p:spTgt spid="2"/>
                                        </p:tgtEl>
                                      </p:cBhvr>
                                      <p:to x="100000" y="100000"/>
                                    </p:animScale>
                                    <p:animScale>
                                      <p:cBhvr>
                                        <p:cTn id="41" dur="26">
                                          <p:stCondLst>
                                            <p:cond delay="1312"/>
                                          </p:stCondLst>
                                        </p:cTn>
                                        <p:tgtEl>
                                          <p:spTgt spid="2"/>
                                        </p:tgtEl>
                                      </p:cBhvr>
                                      <p:to x="100000" y="80000"/>
                                    </p:animScale>
                                    <p:animScale>
                                      <p:cBhvr>
                                        <p:cTn id="42" dur="166" decel="50000">
                                          <p:stCondLst>
                                            <p:cond delay="1338"/>
                                          </p:stCondLst>
                                        </p:cTn>
                                        <p:tgtEl>
                                          <p:spTgt spid="2"/>
                                        </p:tgtEl>
                                      </p:cBhvr>
                                      <p:to x="100000" y="100000"/>
                                    </p:animScale>
                                    <p:animScale>
                                      <p:cBhvr>
                                        <p:cTn id="43" dur="26">
                                          <p:stCondLst>
                                            <p:cond delay="1642"/>
                                          </p:stCondLst>
                                        </p:cTn>
                                        <p:tgtEl>
                                          <p:spTgt spid="2"/>
                                        </p:tgtEl>
                                      </p:cBhvr>
                                      <p:to x="100000" y="90000"/>
                                    </p:animScale>
                                    <p:animScale>
                                      <p:cBhvr>
                                        <p:cTn id="44" dur="166" decel="50000">
                                          <p:stCondLst>
                                            <p:cond delay="1668"/>
                                          </p:stCondLst>
                                        </p:cTn>
                                        <p:tgtEl>
                                          <p:spTgt spid="2"/>
                                        </p:tgtEl>
                                      </p:cBhvr>
                                      <p:to x="100000" y="100000"/>
                                    </p:animScale>
                                    <p:animScale>
                                      <p:cBhvr>
                                        <p:cTn id="45" dur="26">
                                          <p:stCondLst>
                                            <p:cond delay="1808"/>
                                          </p:stCondLst>
                                        </p:cTn>
                                        <p:tgtEl>
                                          <p:spTgt spid="2"/>
                                        </p:tgtEl>
                                      </p:cBhvr>
                                      <p:to x="100000" y="95000"/>
                                    </p:animScale>
                                    <p:animScale>
                                      <p:cBhvr>
                                        <p:cTn id="46" dur="166" decel="50000">
                                          <p:stCondLst>
                                            <p:cond delay="1834"/>
                                          </p:stCondLst>
                                        </p:cTn>
                                        <p:tgtEl>
                                          <p:spTgt spid="2"/>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2000"/>
                                        <p:tgtEl>
                                          <p:spTgt spid="4"/>
                                        </p:tgtEl>
                                      </p:cBhvr>
                                    </p:animEffect>
                                    <p:anim calcmode="lin" valueType="num">
                                      <p:cBhvr>
                                        <p:cTn id="52" dur="2000" fill="hold"/>
                                        <p:tgtEl>
                                          <p:spTgt spid="4"/>
                                        </p:tgtEl>
                                        <p:attrNameLst>
                                          <p:attrName>ppt_x</p:attrName>
                                        </p:attrNameLst>
                                      </p:cBhvr>
                                      <p:tavLst>
                                        <p:tav tm="0">
                                          <p:val>
                                            <p:strVal val="#ppt_x"/>
                                          </p:val>
                                        </p:tav>
                                        <p:tav tm="100000">
                                          <p:val>
                                            <p:strVal val="#ppt_x"/>
                                          </p:val>
                                        </p:tav>
                                      </p:tavLst>
                                    </p:anim>
                                    <p:anim calcmode="lin" valueType="num">
                                      <p:cBhvr>
                                        <p:cTn id="53" dur="1800" decel="100000" fill="hold"/>
                                        <p:tgtEl>
                                          <p:spTgt spid="4"/>
                                        </p:tgtEl>
                                        <p:attrNameLst>
                                          <p:attrName>ppt_y</p:attrName>
                                        </p:attrNameLst>
                                      </p:cBhvr>
                                      <p:tavLst>
                                        <p:tav tm="0">
                                          <p:val>
                                            <p:strVal val="#ppt_y+1"/>
                                          </p:val>
                                        </p:tav>
                                        <p:tav tm="100000">
                                          <p:val>
                                            <p:strVal val="#ppt_y-.03"/>
                                          </p:val>
                                        </p:tav>
                                      </p:tavLst>
                                    </p:anim>
                                    <p:anim calcmode="lin" valueType="num">
                                      <p:cBhvr>
                                        <p:cTn id="54"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83568" y="476672"/>
            <a:ext cx="8064896" cy="2739211"/>
          </a:xfrm>
          <a:prstGeom prst="rect">
            <a:avLst/>
          </a:prstGeom>
        </p:spPr>
        <p:txBody>
          <a:bodyPr wrap="square">
            <a:spAutoFit/>
          </a:bodyPr>
          <a:lstStyle/>
          <a:p>
            <a:r>
              <a:rPr lang="pl-PL" sz="3200" b="1" dirty="0" smtClean="0">
                <a:latin typeface="Garamond" pitchFamily="18" charset="0"/>
              </a:rPr>
              <a:t>Powstanie krakowskie</a:t>
            </a:r>
            <a:r>
              <a:rPr lang="pl-PL" sz="3200" dirty="0" smtClean="0">
                <a:latin typeface="Garamond" pitchFamily="18" charset="0"/>
              </a:rPr>
              <a:t>, </a:t>
            </a:r>
            <a:r>
              <a:rPr lang="pl-PL" sz="2000" dirty="0" smtClean="0">
                <a:latin typeface="Garamond" pitchFamily="18" charset="0"/>
              </a:rPr>
              <a:t>rewolucja </a:t>
            </a:r>
            <a:r>
              <a:rPr lang="pl-PL" sz="2000" b="1" dirty="0" smtClean="0">
                <a:latin typeface="Garamond" pitchFamily="18" charset="0"/>
              </a:rPr>
              <a:t>krakowska</a:t>
            </a:r>
            <a:r>
              <a:rPr lang="pl-PL" sz="2000" dirty="0" smtClean="0">
                <a:latin typeface="Garamond" pitchFamily="18" charset="0"/>
              </a:rPr>
              <a:t> (od 21 lutego do 4 marca 1846 roku) – Było jednym Polskim zrywem narodowowyzwoleńczym wymierzonym przeciwko trzem okupantom jednocześnie: Rosji, Prusom i Austrii. Nie tylko w zamierzeniach, ale również w praktyce i formalnie, ponieważ były to </a:t>
            </a:r>
            <a:r>
              <a:rPr lang="pl-PL" sz="2000" dirty="0">
                <a:latin typeface="Garamond" pitchFamily="18" charset="0"/>
              </a:rPr>
              <a:t>t</a:t>
            </a:r>
            <a:r>
              <a:rPr lang="pl-PL" sz="2000" dirty="0" smtClean="0">
                <a:latin typeface="Garamond" pitchFamily="18" charset="0"/>
              </a:rPr>
              <a:t>zw. „państwa opiekuńcze”  Rzeczypospolitej Krakowskiej. Do powstańczych walk, starć i wystąpień zbrojnych doszło na terenie Krakowa i Galicji, Wielkopolski oraz Królestwa Kongresowego, a więc we wszystkich trzech Zaborach.</a:t>
            </a:r>
            <a:endParaRPr lang="pl-PL" sz="2000" dirty="0">
              <a:latin typeface="Garamond" pitchFamily="18" charset="0"/>
            </a:endParaRPr>
          </a:p>
        </p:txBody>
      </p:sp>
      <p:pic>
        <p:nvPicPr>
          <p:cNvPr id="45058" name="Picture 2" descr="Znalezione obrazy dla zapytania powstanie krakowskie mapa 1846"/>
          <p:cNvPicPr>
            <a:picLocks noChangeAspect="1" noChangeArrowheads="1"/>
          </p:cNvPicPr>
          <p:nvPr/>
        </p:nvPicPr>
        <p:blipFill>
          <a:blip r:embed="rId2" cstate="print"/>
          <a:srcRect/>
          <a:stretch>
            <a:fillRect/>
          </a:stretch>
        </p:blipFill>
        <p:spPr bwMode="auto">
          <a:xfrm>
            <a:off x="1187624" y="3284984"/>
            <a:ext cx="6768752" cy="3240360"/>
          </a:xfrm>
          <a:prstGeom prst="rect">
            <a:avLst/>
          </a:prstGeom>
          <a:noFill/>
        </p:spPr>
      </p:pic>
    </p:spTree>
  </p:cSld>
  <p:clrMapOvr>
    <a:masterClrMapping/>
  </p:clrMapOvr>
  <p:transition advClick="0" advTm="15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 calcmode="lin" valueType="num">
                                      <p:cBhvr additive="base">
                                        <p:cTn id="12" dur="5000" fill="hold"/>
                                        <p:tgtEl>
                                          <p:spTgt spid="45058"/>
                                        </p:tgtEl>
                                        <p:attrNameLst>
                                          <p:attrName>ppt_x</p:attrName>
                                        </p:attrNameLst>
                                      </p:cBhvr>
                                      <p:tavLst>
                                        <p:tav tm="0">
                                          <p:val>
                                            <p:strVal val="#ppt_x"/>
                                          </p:val>
                                        </p:tav>
                                        <p:tav tm="100000">
                                          <p:val>
                                            <p:strVal val="#ppt_x"/>
                                          </p:val>
                                        </p:tav>
                                      </p:tavLst>
                                    </p:anim>
                                    <p:anim calcmode="lin" valueType="num">
                                      <p:cBhvr additive="base">
                                        <p:cTn id="13" dur="5000" fill="hold"/>
                                        <p:tgtEl>
                                          <p:spTgt spid="45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15616" y="404664"/>
            <a:ext cx="6624736" cy="584775"/>
          </a:xfrm>
          <a:prstGeom prst="rect">
            <a:avLst/>
          </a:prstGeom>
        </p:spPr>
        <p:txBody>
          <a:bodyPr wrap="square">
            <a:spAutoFit/>
          </a:bodyPr>
          <a:lstStyle/>
          <a:p>
            <a:pPr algn="ctr"/>
            <a:r>
              <a:rPr lang="pl-PL" sz="3200" b="1" dirty="0" smtClean="0">
                <a:solidFill>
                  <a:srgbClr val="111111"/>
                </a:solidFill>
                <a:latin typeface="Garamond" pitchFamily="18" charset="0"/>
                <a:cs typeface="Arial" pitchFamily="34" charset="0"/>
              </a:rPr>
              <a:t>Powstanie</a:t>
            </a:r>
            <a:r>
              <a:rPr lang="pl-PL" sz="3200" b="1" dirty="0">
                <a:solidFill>
                  <a:srgbClr val="111111"/>
                </a:solidFill>
                <a:latin typeface="Garamond" pitchFamily="18" charset="0"/>
              </a:rPr>
              <a:t> </a:t>
            </a:r>
            <a:r>
              <a:rPr lang="pl-PL" sz="3200" b="1" dirty="0" smtClean="0">
                <a:solidFill>
                  <a:srgbClr val="111111"/>
                </a:solidFill>
                <a:latin typeface="Garamond" pitchFamily="18" charset="0"/>
                <a:cs typeface="Arial" pitchFamily="34" charset="0"/>
              </a:rPr>
              <a:t>Styczniowe</a:t>
            </a:r>
            <a:r>
              <a:rPr lang="pl-PL" sz="3200" b="1" dirty="0">
                <a:solidFill>
                  <a:srgbClr val="111111"/>
                </a:solidFill>
                <a:latin typeface="Garamond" pitchFamily="18" charset="0"/>
              </a:rPr>
              <a:t> </a:t>
            </a:r>
            <a:r>
              <a:rPr lang="pl-PL" sz="3200" b="1" dirty="0" smtClean="0">
                <a:solidFill>
                  <a:srgbClr val="111111"/>
                </a:solidFill>
                <a:latin typeface="Garamond" pitchFamily="18" charset="0"/>
                <a:cs typeface="Arial" pitchFamily="34" charset="0"/>
              </a:rPr>
              <a:t>1863- 1865</a:t>
            </a:r>
            <a:r>
              <a:rPr lang="pl-PL" sz="3200" b="1" dirty="0" smtClean="0">
                <a:solidFill>
                  <a:srgbClr val="111111"/>
                </a:solidFill>
                <a:latin typeface="Garamond" pitchFamily="18" charset="0"/>
              </a:rPr>
              <a:t> </a:t>
            </a:r>
            <a:r>
              <a:rPr lang="pl-PL" sz="3200" b="1" dirty="0" smtClean="0">
                <a:solidFill>
                  <a:srgbClr val="111111"/>
                </a:solidFill>
                <a:latin typeface="Garamond" pitchFamily="18" charset="0"/>
                <a:cs typeface="Arial" pitchFamily="34" charset="0"/>
              </a:rPr>
              <a:t>r.</a:t>
            </a:r>
            <a:endParaRPr lang="pl-PL" sz="3200" dirty="0">
              <a:latin typeface="Garamond" pitchFamily="18" charset="0"/>
            </a:endParaRPr>
          </a:p>
        </p:txBody>
      </p:sp>
      <p:sp>
        <p:nvSpPr>
          <p:cNvPr id="3" name="Prostokąt 2"/>
          <p:cNvSpPr/>
          <p:nvPr/>
        </p:nvSpPr>
        <p:spPr>
          <a:xfrm>
            <a:off x="899592" y="1484784"/>
            <a:ext cx="7056784" cy="4401205"/>
          </a:xfrm>
          <a:prstGeom prst="rect">
            <a:avLst/>
          </a:prstGeom>
        </p:spPr>
        <p:txBody>
          <a:bodyPr wrap="square">
            <a:spAutoFit/>
          </a:bodyPr>
          <a:lstStyle/>
          <a:p>
            <a:pPr algn="ctr"/>
            <a:r>
              <a:rPr lang="pl-PL" sz="2000" dirty="0" smtClean="0">
                <a:latin typeface="Garamond" pitchFamily="18" charset="0"/>
              </a:rPr>
              <a:t>Powstanie Styczniowe trwało od 22.I.1863 r. do wiosny 1864 r. Przyczyna Powstania Styczniowego był nasilający się rosyjski ucisk narodowy na Polaków. Sam wybuch poprzedzony był wieloma manifestacjami patriotycznymi na terenie Warszawy, które były krwawo tłumione przez Imperium Rosyjskie i jego wojsko. Zostało ono przyspieszone przez pobór do wojska rosyjskiego ludności polskiej – tzw. Branka. Rząd Narodowy ogłosił </a:t>
            </a:r>
            <a:r>
              <a:rPr lang="pl-PL" sz="2000" dirty="0">
                <a:latin typeface="Garamond" pitchFamily="18" charset="0"/>
              </a:rPr>
              <a:t>m</a:t>
            </a:r>
            <a:r>
              <a:rPr lang="pl-PL" sz="2000" dirty="0" smtClean="0">
                <a:latin typeface="Garamond" pitchFamily="18" charset="0"/>
              </a:rPr>
              <a:t>anifest powstańczy, w którym wzywał do walki z zaborcami, jednocześnie gwarantując pewne dobra, m.in. zniesienie różnic stanowych Objęło ono swoim zasięgiem Królestwo Polskie, Białoruś i w mniejszym stopniu Ukrainę. Powstanie wspierali Polacy ze wszystkich zaborów. Klęska Powstania Styczniowego była zamknięciem bohaterskiego </a:t>
            </a:r>
          </a:p>
          <a:p>
            <a:pPr algn="ctr"/>
            <a:r>
              <a:rPr lang="pl-PL" sz="2000" dirty="0" smtClean="0">
                <a:latin typeface="Garamond" pitchFamily="18" charset="0"/>
              </a:rPr>
              <a:t>i tragicznego okresu insurekcyjnego. Porażka ta była dla Polaków wielkim wstrząsem. </a:t>
            </a:r>
          </a:p>
        </p:txBody>
      </p:sp>
    </p:spTree>
  </p:cSld>
  <p:clrMapOvr>
    <a:masterClrMapping/>
  </p:clrMapOvr>
  <p:transition spd="slow" advClick="0" advTm="30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1000" autoRev="1" fill="hold">
                                          <p:stCondLst>
                                            <p:cond delay="0"/>
                                          </p:stCondLst>
                                        </p:cTn>
                                        <p:tgtEl>
                                          <p:spTgt spid="2"/>
                                        </p:tgtEl>
                                      </p:cBhvr>
                                      <p:to x="80000" y="100000"/>
                                    </p:animScale>
                                    <p:anim by="(#ppt_w*0.10)" calcmode="lin" valueType="num">
                                      <p:cBhvr>
                                        <p:cTn id="7" dur="1000" autoRev="1" fill="hold">
                                          <p:stCondLst>
                                            <p:cond delay="0"/>
                                          </p:stCondLst>
                                        </p:cTn>
                                        <p:tgtEl>
                                          <p:spTgt spid="2"/>
                                        </p:tgtEl>
                                        <p:attrNameLst>
                                          <p:attrName>ppt_x</p:attrName>
                                        </p:attrNameLst>
                                      </p:cBhvr>
                                    </p:anim>
                                    <p:anim by="(-#ppt_w*0.10)" calcmode="lin" valueType="num">
                                      <p:cBhvr>
                                        <p:cTn id="8" dur="1000" autoRev="1" fill="hold">
                                          <p:stCondLst>
                                            <p:cond delay="0"/>
                                          </p:stCondLst>
                                        </p:cTn>
                                        <p:tgtEl>
                                          <p:spTgt spid="2"/>
                                        </p:tgtEl>
                                        <p:attrNameLst>
                                          <p:attrName>ppt_y</p:attrName>
                                        </p:attrNameLst>
                                      </p:cBhvr>
                                    </p:anim>
                                    <p:animRot by="-480000">
                                      <p:cBhvr>
                                        <p:cTn id="9" dur="100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p:cBhvr override="childStyle">
                                        <p:cTn id="13" dur="5000" fill="hold"/>
                                        <p:tgtEl>
                                          <p:spTgt spid="3"/>
                                        </p:tgtEl>
                                        <p:attrNameLst>
                                          <p:attrName>style.color</p:attrName>
                                        </p:attrNameLst>
                                      </p:cBhvr>
                                      <p:by>
                                        <p:hsl h="7200000" s="0" l="0"/>
                                      </p:by>
                                    </p:animClr>
                                    <p:animClr clrSpc="hsl">
                                      <p:cBhvr>
                                        <p:cTn id="14" dur="5000" fill="hold"/>
                                        <p:tgtEl>
                                          <p:spTgt spid="3"/>
                                        </p:tgtEl>
                                        <p:attrNameLst>
                                          <p:attrName>fillcolor</p:attrName>
                                        </p:attrNameLst>
                                      </p:cBhvr>
                                      <p:by>
                                        <p:hsl h="7200000" s="0" l="0"/>
                                      </p:by>
                                    </p:animClr>
                                    <p:animClr clrSpc="hsl">
                                      <p:cBhvr>
                                        <p:cTn id="15" dur="5000" fill="hold"/>
                                        <p:tgtEl>
                                          <p:spTgt spid="3"/>
                                        </p:tgtEl>
                                        <p:attrNameLst>
                                          <p:attrName>stroke.color</p:attrName>
                                        </p:attrNameLst>
                                      </p:cBhvr>
                                      <p:by>
                                        <p:hsl h="7200000" s="0" l="0"/>
                                      </p:by>
                                    </p:animClr>
                                    <p:set>
                                      <p:cBhvr>
                                        <p:cTn id="16" dur="5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Znalezione obrazy dla zapytania powstanie styczniowe obrazy"/>
          <p:cNvSpPr>
            <a:spLocks noChangeAspect="1" noChangeArrowheads="1"/>
          </p:cNvSpPr>
          <p:nvPr/>
        </p:nvSpPr>
        <p:spPr bwMode="auto">
          <a:xfrm>
            <a:off x="155575" y="-1927225"/>
            <a:ext cx="5591175" cy="4019550"/>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43012" name="AutoShape 4" descr="Znalezione obrazy dla zapytania powstanie styczniowe obrazy"/>
          <p:cNvSpPr>
            <a:spLocks noChangeAspect="1" noChangeArrowheads="1"/>
          </p:cNvSpPr>
          <p:nvPr/>
        </p:nvSpPr>
        <p:spPr bwMode="auto">
          <a:xfrm>
            <a:off x="155575" y="-1927225"/>
            <a:ext cx="5591175" cy="4019550"/>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pic>
        <p:nvPicPr>
          <p:cNvPr id="43014" name="Picture 6" descr="Znalezione obrazy dla zapytania powstanie styczniowe branka"/>
          <p:cNvPicPr>
            <a:picLocks noChangeAspect="1" noChangeArrowheads="1"/>
          </p:cNvPicPr>
          <p:nvPr/>
        </p:nvPicPr>
        <p:blipFill>
          <a:blip r:embed="rId2" cstate="print"/>
          <a:srcRect/>
          <a:stretch>
            <a:fillRect/>
          </a:stretch>
        </p:blipFill>
        <p:spPr bwMode="auto">
          <a:xfrm>
            <a:off x="971600" y="332656"/>
            <a:ext cx="6768752" cy="2592288"/>
          </a:xfrm>
          <a:prstGeom prst="rect">
            <a:avLst/>
          </a:prstGeom>
          <a:noFill/>
        </p:spPr>
      </p:pic>
      <p:sp>
        <p:nvSpPr>
          <p:cNvPr id="5" name="Prostokąt 4"/>
          <p:cNvSpPr/>
          <p:nvPr/>
        </p:nvSpPr>
        <p:spPr>
          <a:xfrm>
            <a:off x="539553" y="3212976"/>
            <a:ext cx="4896543" cy="3046988"/>
          </a:xfrm>
          <a:prstGeom prst="rect">
            <a:avLst/>
          </a:prstGeom>
        </p:spPr>
        <p:txBody>
          <a:bodyPr wrap="square">
            <a:spAutoFit/>
          </a:bodyPr>
          <a:lstStyle/>
          <a:p>
            <a:pPr algn="ctr"/>
            <a:r>
              <a:rPr lang="pl-PL" sz="2400" dirty="0" smtClean="0">
                <a:latin typeface="Garamond" pitchFamily="18" charset="0"/>
              </a:rPr>
              <a:t>Istotną rolę w powstaniu, jeżeli chodzi o działania zbrojne odegrał </a:t>
            </a:r>
            <a:r>
              <a:rPr lang="pl-PL" sz="2400" b="1" dirty="0" smtClean="0">
                <a:latin typeface="Garamond" pitchFamily="18" charset="0"/>
              </a:rPr>
              <a:t>Romuald Traugutt</a:t>
            </a:r>
            <a:r>
              <a:rPr lang="pl-PL" sz="2400" dirty="0" smtClean="0">
                <a:latin typeface="Garamond" pitchFamily="18" charset="0"/>
              </a:rPr>
              <a:t>, który zyskał wielką sławę jako dyrektor powstania. Dowodził on jednym z oddziałów, a wszystkie swoje działania poświęcił ratowaniu tego zrywu, do końca walczył o niepodległość. </a:t>
            </a:r>
            <a:endParaRPr lang="pl-PL" sz="2400" dirty="0">
              <a:latin typeface="Garamond" pitchFamily="18" charset="0"/>
            </a:endParaRPr>
          </a:p>
        </p:txBody>
      </p:sp>
      <p:pic>
        <p:nvPicPr>
          <p:cNvPr id="43016" name="Picture 8" descr="Znalezione obrazy dla zapytania romuald traugutt"/>
          <p:cNvPicPr>
            <a:picLocks noChangeAspect="1" noChangeArrowheads="1"/>
          </p:cNvPicPr>
          <p:nvPr/>
        </p:nvPicPr>
        <p:blipFill>
          <a:blip r:embed="rId3" cstate="print"/>
          <a:srcRect/>
          <a:stretch>
            <a:fillRect/>
          </a:stretch>
        </p:blipFill>
        <p:spPr bwMode="auto">
          <a:xfrm>
            <a:off x="5652120" y="3212976"/>
            <a:ext cx="2376264" cy="3168352"/>
          </a:xfrm>
          <a:prstGeom prst="rect">
            <a:avLst/>
          </a:prstGeom>
          <a:noFill/>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Scale>
                                      <p:cBhvr>
                                        <p:cTn id="7" dur="1000" decel="50000" fill="hold">
                                          <p:stCondLst>
                                            <p:cond delay="0"/>
                                          </p:stCondLst>
                                        </p:cTn>
                                        <p:tgtEl>
                                          <p:spTgt spid="430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014"/>
                                        </p:tgtEl>
                                        <p:attrNameLst>
                                          <p:attrName>ppt_x</p:attrName>
                                          <p:attrName>ppt_y</p:attrName>
                                        </p:attrNameLst>
                                      </p:cBhvr>
                                    </p:animMotion>
                                    <p:animEffect transition="in" filter="fade">
                                      <p:cBhvr>
                                        <p:cTn id="9" dur="1000"/>
                                        <p:tgtEl>
                                          <p:spTgt spid="430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43016"/>
                                        </p:tgtEl>
                                        <p:attrNameLst>
                                          <p:attrName>style.visibility</p:attrName>
                                        </p:attrNameLst>
                                      </p:cBhvr>
                                      <p:to>
                                        <p:strVal val="visible"/>
                                      </p:to>
                                    </p:set>
                                    <p:animEffect transition="in" filter="fade">
                                      <p:cBhvr>
                                        <p:cTn id="32" dur="5000"/>
                                        <p:tgtEl>
                                          <p:spTgt spid="43016"/>
                                        </p:tgtEl>
                                      </p:cBhvr>
                                    </p:animEffect>
                                    <p:anim calcmode="lin" valueType="num">
                                      <p:cBhvr>
                                        <p:cTn id="33" dur="5000" fill="hold"/>
                                        <p:tgtEl>
                                          <p:spTgt spid="43016"/>
                                        </p:tgtEl>
                                        <p:attrNameLst>
                                          <p:attrName>style.rotation</p:attrName>
                                        </p:attrNameLst>
                                      </p:cBhvr>
                                      <p:tavLst>
                                        <p:tav tm="0">
                                          <p:val>
                                            <p:fltVal val="720"/>
                                          </p:val>
                                        </p:tav>
                                        <p:tav tm="100000">
                                          <p:val>
                                            <p:fltVal val="0"/>
                                          </p:val>
                                        </p:tav>
                                      </p:tavLst>
                                    </p:anim>
                                    <p:anim calcmode="lin" valueType="num">
                                      <p:cBhvr>
                                        <p:cTn id="34" dur="5000" fill="hold"/>
                                        <p:tgtEl>
                                          <p:spTgt spid="43016"/>
                                        </p:tgtEl>
                                        <p:attrNameLst>
                                          <p:attrName>ppt_h</p:attrName>
                                        </p:attrNameLst>
                                      </p:cBhvr>
                                      <p:tavLst>
                                        <p:tav tm="0">
                                          <p:val>
                                            <p:fltVal val="0"/>
                                          </p:val>
                                        </p:tav>
                                        <p:tav tm="100000">
                                          <p:val>
                                            <p:strVal val="#ppt_h"/>
                                          </p:val>
                                        </p:tav>
                                      </p:tavLst>
                                    </p:anim>
                                    <p:anim calcmode="lin" valueType="num">
                                      <p:cBhvr>
                                        <p:cTn id="35" dur="5000" fill="hold"/>
                                        <p:tgtEl>
                                          <p:spTgt spid="430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1196752"/>
            <a:ext cx="7992888" cy="369332"/>
          </a:xfrm>
          <a:prstGeom prst="rect">
            <a:avLst/>
          </a:prstGeom>
        </p:spPr>
        <p:txBody>
          <a:bodyPr wrap="square">
            <a:spAutoFit/>
          </a:bodyPr>
          <a:lstStyle/>
          <a:p>
            <a:r>
              <a:rPr lang="pl-PL" b="1" dirty="0" smtClean="0">
                <a:latin typeface="Garamond" pitchFamily="18" charset="0"/>
              </a:rPr>
              <a:t>   </a:t>
            </a:r>
            <a:endParaRPr lang="pl-PL" dirty="0">
              <a:latin typeface="Garamond" pitchFamily="18" charset="0"/>
            </a:endParaRPr>
          </a:p>
        </p:txBody>
      </p:sp>
      <p:sp>
        <p:nvSpPr>
          <p:cNvPr id="3" name="Prostokąt 2"/>
          <p:cNvSpPr/>
          <p:nvPr/>
        </p:nvSpPr>
        <p:spPr>
          <a:xfrm>
            <a:off x="395536" y="188640"/>
            <a:ext cx="8424936" cy="61247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pl-PL"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I wojna światowa </a:t>
            </a:r>
            <a:r>
              <a:rPr lang="pl-PL"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(przed II wojną światową nazywana „Wielką Wojną”) – wojna światowa, trwająca od 28 lipca 1914 do 11 listopada 1918 pomiędzy ententą (Trójporozumieniem), tj. Wielką Brytanią, Francją, Rosją, Serbią, Japonią, Włochami(od 1915) i Stanami Zjednoczonymi (od 1917) a państwami centralnymi (Trójprzymierzem), tj. </a:t>
            </a:r>
            <a:r>
              <a:rPr lang="pl-PL"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Austro-Węgrami</a:t>
            </a:r>
            <a:r>
              <a:rPr lang="pl-PL"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t>
            </a:r>
            <a:r>
              <a:rPr lang="pl-PL"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i</a:t>
            </a:r>
            <a:r>
              <a:rPr lang="pl-PL"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Niemcami, wspieranymi przez Imperium Osmańskie oraz Bułgarię.</a:t>
            </a:r>
          </a:p>
          <a:p>
            <a:pPr algn="just"/>
            <a:r>
              <a:rPr lang="pl-PL"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Był to największy konflikt zbrojny w Europie od czasu wojen napoleońskich. Wojna zakończyła się klęską państw centralnych, likwidacją mocarstw Świętego Przymierza oraz powstaniem w Europie Środkowej i Południowej licznych państw narodowych. Była też jedną z głównych przyczyn rewolucji lutowej i rewolucji październikowej</a:t>
            </a:r>
            <a:r>
              <a:rPr lang="pl-PL"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t>
            </a:r>
            <a:r>
              <a:rPr lang="pl-PL"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w Rosji. W jej wyniku zginęło ponad 14 milionów ludzi. Mimo ogromu strat i wstrząsu wywołanego nimi, wojna ta nie rozwiązała większości konfliktów, co 21 lat później doprowadziło do wybuchu II wojny światowej. I wojna światowa była zderzeniem XX-wiecznej techniki z XIX-wieczną strategią i taktyką. Wybuch I wojny światowej wyznaczył symboliczny koniec wieku XIX oraz koniec hegemonii europejskiej na świecie. Od jej zakończenia coraz większą rolę w stosunkach międzynarodowych zaczęły odgrywać Stany Zjednoczone i utworzony w 1922 ZSRR.</a:t>
            </a:r>
            <a:endParaRPr lang="pl-PL"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endParaRPr>
          </a:p>
        </p:txBody>
      </p:sp>
    </p:spTree>
  </p:cSld>
  <p:clrMapOvr>
    <a:masterClrMapping/>
  </p:clrMapOvr>
  <p:transition advClick="0"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p:cBhvr override="childStyle">
                                        <p:cTn id="6" dur="500" fill="hold"/>
                                        <p:tgtEl>
                                          <p:spTgt spid="3"/>
                                        </p:tgtEl>
                                        <p:attrNameLst>
                                          <p:attrName>style.color</p:attrName>
                                        </p:attrNameLst>
                                      </p:cBhvr>
                                      <p:by>
                                        <p:hsl h="7200000" s="0" l="0"/>
                                      </p:by>
                                    </p:animClr>
                                    <p:animClr clrSpc="hsl">
                                      <p:cBhvr>
                                        <p:cTn id="7" dur="500" fill="hold"/>
                                        <p:tgtEl>
                                          <p:spTgt spid="3"/>
                                        </p:tgtEl>
                                        <p:attrNameLst>
                                          <p:attrName>fillcolor</p:attrName>
                                        </p:attrNameLst>
                                      </p:cBhvr>
                                      <p:by>
                                        <p:hsl h="7200000" s="0" l="0"/>
                                      </p:by>
                                    </p:animClr>
                                    <p:animClr clrSpc="hsl">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Prostokąt 1"/>
          <p:cNvSpPr/>
          <p:nvPr/>
        </p:nvSpPr>
        <p:spPr>
          <a:xfrm>
            <a:off x="2699792" y="620688"/>
            <a:ext cx="4320480" cy="584775"/>
          </a:xfrm>
          <a:prstGeom prst="rect">
            <a:avLst/>
          </a:prstGeom>
        </p:spPr>
        <p:txBody>
          <a:bodyPr wrap="square">
            <a:spAutoFit/>
          </a:bodyPr>
          <a:lstStyle/>
          <a:p>
            <a:pPr algn="ctr"/>
            <a:r>
              <a:rPr lang="pl-PL" sz="3200" b="1" dirty="0" smtClean="0">
                <a:latin typeface="Garamond" pitchFamily="18" charset="0"/>
              </a:rPr>
              <a:t>Rok  1918 </a:t>
            </a:r>
            <a:endParaRPr lang="pl-PL" sz="3200" dirty="0"/>
          </a:p>
        </p:txBody>
      </p:sp>
      <p:sp>
        <p:nvSpPr>
          <p:cNvPr id="3" name="Prostokąt 2"/>
          <p:cNvSpPr/>
          <p:nvPr/>
        </p:nvSpPr>
        <p:spPr>
          <a:xfrm>
            <a:off x="899592" y="1772816"/>
            <a:ext cx="7416824" cy="2215991"/>
          </a:xfrm>
          <a:prstGeom prst="rect">
            <a:avLst/>
          </a:prstGeom>
        </p:spPr>
        <p:txBody>
          <a:bodyPr wrap="square">
            <a:spAutoFit/>
          </a:bodyPr>
          <a:lstStyle/>
          <a:p>
            <a:pPr algn="ctr"/>
            <a:r>
              <a:rPr lang="pl-PL" sz="2400" dirty="0" smtClean="0">
                <a:latin typeface="Garamond" pitchFamily="18" charset="0"/>
              </a:rPr>
              <a:t>Polacy potrafili wykorzystać szansę, którą stworzyła historia.</a:t>
            </a:r>
            <a:br>
              <a:rPr lang="pl-PL" sz="2400" dirty="0" smtClean="0">
                <a:latin typeface="Garamond" pitchFamily="18" charset="0"/>
              </a:rPr>
            </a:br>
            <a:r>
              <a:rPr lang="pl-PL" sz="2400" dirty="0" smtClean="0">
                <a:latin typeface="Garamond" pitchFamily="18" charset="0"/>
              </a:rPr>
              <a:t>W październiku 1918 roku rozpoczął się proces  wyzwalania</a:t>
            </a:r>
            <a:r>
              <a:rPr lang="pl-PL" sz="2400" b="1" dirty="0" smtClean="0"/>
              <a:t> </a:t>
            </a:r>
            <a:r>
              <a:rPr lang="pl-PL" sz="2400" dirty="0" smtClean="0">
                <a:latin typeface="Garamond" pitchFamily="18" charset="0"/>
              </a:rPr>
              <a:t>ziem ojczystych spod obcej przemocy. </a:t>
            </a:r>
          </a:p>
          <a:p>
            <a:pPr algn="ctr"/>
            <a:endParaRPr lang="pl-PL" sz="2400" dirty="0" smtClean="0">
              <a:latin typeface="Garamond" pitchFamily="18" charset="0"/>
            </a:endParaRPr>
          </a:p>
          <a:p>
            <a:pPr algn="ctr"/>
            <a:endParaRPr lang="pl-PL" sz="2400" dirty="0" smtClean="0">
              <a:latin typeface="Garamond" pitchFamily="18" charset="0"/>
            </a:endParaRPr>
          </a:p>
          <a:p>
            <a:endParaRPr lang="pl-PL" dirty="0" smtClean="0">
              <a:latin typeface="Garamond" pitchFamily="18" charset="0"/>
            </a:endParaRPr>
          </a:p>
        </p:txBody>
      </p:sp>
      <p:sp>
        <p:nvSpPr>
          <p:cNvPr id="4" name="Prostokąt 3"/>
          <p:cNvSpPr/>
          <p:nvPr/>
        </p:nvSpPr>
        <p:spPr>
          <a:xfrm>
            <a:off x="971600" y="2924944"/>
            <a:ext cx="7056784" cy="1569660"/>
          </a:xfrm>
          <a:prstGeom prst="rect">
            <a:avLst/>
          </a:prstGeom>
        </p:spPr>
        <p:txBody>
          <a:bodyPr wrap="square">
            <a:spAutoFit/>
          </a:bodyPr>
          <a:lstStyle/>
          <a:p>
            <a:pPr algn="ctr"/>
            <a:r>
              <a:rPr lang="pl-PL" sz="2400" dirty="0" smtClean="0">
                <a:latin typeface="Garamond" pitchFamily="18" charset="0"/>
              </a:rPr>
              <a:t>W kraju powstało kilka ośrodków władzy, które wymagały zjednoczenia. Dokonał tego </a:t>
            </a:r>
            <a:r>
              <a:rPr lang="pl-PL" sz="2400" b="1" dirty="0" smtClean="0">
                <a:latin typeface="Garamond" pitchFamily="18" charset="0"/>
              </a:rPr>
              <a:t>Józef Piłsudski</a:t>
            </a:r>
            <a:r>
              <a:rPr lang="pl-PL" sz="2400" dirty="0" smtClean="0">
                <a:latin typeface="Garamond" pitchFamily="18" charset="0"/>
              </a:rPr>
              <a:t>, który 11 listopada 1918 r. Przejął władzę nad wojskiem.</a:t>
            </a:r>
          </a:p>
          <a:p>
            <a:pPr algn="ctr"/>
            <a:endParaRPr lang="pl-PL" sz="2400" dirty="0">
              <a:latin typeface="Garamond" pitchFamily="18" charset="0"/>
            </a:endParaRPr>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250" autoRev="1" fill="hold"/>
                                        <p:tgtEl>
                                          <p:spTgt spid="2"/>
                                        </p:tgtEl>
                                        <p:attrNameLst>
                                          <p:attrName>style.color</p:attrName>
                                        </p:attrNameLst>
                                      </p:cBhvr>
                                      <p:to>
                                        <a:schemeClr val="bg1"/>
                                      </p:to>
                                    </p:animClr>
                                    <p:animClr clrSpc="rgb">
                                      <p:cBhvr>
                                        <p:cTn id="7" dur="250" autoRev="1" fill="hold"/>
                                        <p:tgtEl>
                                          <p:spTgt spid="2"/>
                                        </p:tgtEl>
                                        <p:attrNameLst>
                                          <p:attrName>fillcolor</p:attrName>
                                        </p:attrNameLst>
                                      </p:cBhvr>
                                      <p:to>
                                        <a:schemeClr val="bg1"/>
                                      </p:to>
                                    </p:animClr>
                                    <p:set>
                                      <p:cBhvr>
                                        <p:cTn id="8" dur="250" autoRev="1" fill="hold"/>
                                        <p:tgtEl>
                                          <p:spTgt spid="2"/>
                                        </p:tgtEl>
                                        <p:attrNameLst>
                                          <p:attrName>fill.type</p:attrName>
                                        </p:attrNameLst>
                                      </p:cBhvr>
                                      <p:to>
                                        <p:strVal val="solid"/>
                                      </p:to>
                                    </p:set>
                                    <p:set>
                                      <p:cBhvr>
                                        <p:cTn id="9" dur="250" autoRev="1"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grpId="0" nodeType="clickEffect">
                                  <p:stCondLst>
                                    <p:cond delay="0"/>
                                  </p:stCondLst>
                                  <p:childTnLst>
                                    <p:animClr clrSpc="rgb">
                                      <p:cBhvr override="childStyle">
                                        <p:cTn id="13"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a:xfrm>
            <a:off x="1115616" y="764704"/>
            <a:ext cx="6840091" cy="4191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Prostokąt 3"/>
          <p:cNvSpPr/>
          <p:nvPr/>
        </p:nvSpPr>
        <p:spPr>
          <a:xfrm>
            <a:off x="1043608" y="5301208"/>
            <a:ext cx="6768752" cy="830997"/>
          </a:xfrm>
          <a:prstGeom prst="rect">
            <a:avLst/>
          </a:prstGeom>
        </p:spPr>
        <p:txBody>
          <a:bodyPr wrap="square">
            <a:spAutoFit/>
          </a:bodyPr>
          <a:lstStyle/>
          <a:p>
            <a:pPr algn="ctr"/>
            <a:r>
              <a:rPr lang="pl-PL" sz="2400" dirty="0" smtClean="0">
                <a:ln>
                  <a:solidFill>
                    <a:schemeClr val="tx1"/>
                  </a:solidFill>
                </a:ln>
                <a:latin typeface="Garamond" pitchFamily="18" charset="0"/>
              </a:rPr>
              <a:t>Powitanie Józefa Piłsudskiego na dworcu w Warszawie 10 listopada 2018 roku</a:t>
            </a:r>
            <a:endParaRPr lang="pl-PL" sz="2400" dirty="0">
              <a:ln>
                <a:solidFill>
                  <a:schemeClr val="tx1"/>
                </a:solidFill>
              </a:ln>
              <a:latin typeface="Garamond" pitchFamily="18"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2153-5998"/>
          <p:cNvPicPr>
            <a:picLocks noChangeAspect="1" noChangeArrowheads="1"/>
          </p:cNvPicPr>
          <p:nvPr/>
        </p:nvPicPr>
        <p:blipFill>
          <a:blip r:embed="rId2" cstate="print"/>
          <a:srcRect/>
          <a:stretch>
            <a:fillRect/>
          </a:stretch>
        </p:blipFill>
        <p:spPr bwMode="auto">
          <a:xfrm>
            <a:off x="323528" y="260648"/>
            <a:ext cx="5256584" cy="3312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3" descr="800px-Pilsudski_i_Paderewski_1919"/>
          <p:cNvPicPr>
            <a:picLocks noChangeAspect="1" noChangeArrowheads="1"/>
          </p:cNvPicPr>
          <p:nvPr/>
        </p:nvPicPr>
        <p:blipFill>
          <a:blip r:embed="rId3" cstate="print"/>
          <a:srcRect/>
          <a:stretch>
            <a:fillRect/>
          </a:stretch>
        </p:blipFill>
        <p:spPr bwMode="auto">
          <a:xfrm>
            <a:off x="3563888" y="3212976"/>
            <a:ext cx="5107036" cy="31683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858218"/>
          </a:xfrm>
        </p:spPr>
        <p:txBody>
          <a:bodyPr>
            <a:normAutofit fontScale="90000"/>
          </a:bodyPr>
          <a:lstStyle/>
          <a:p>
            <a:r>
              <a:rPr lang="pl-PL" dirty="0" smtClean="0">
                <a:latin typeface="Garamond" pitchFamily="18" charset="0"/>
              </a:rPr>
              <a:t>Rozbiory Polski</a:t>
            </a:r>
            <a:br>
              <a:rPr lang="pl-PL" dirty="0" smtClean="0">
                <a:latin typeface="Garamond" pitchFamily="18" charset="0"/>
              </a:rPr>
            </a:br>
            <a:r>
              <a:rPr lang="pl-PL" dirty="0">
                <a:latin typeface="Garamond" pitchFamily="18" charset="0"/>
              </a:rPr>
              <a:t/>
            </a:r>
            <a:br>
              <a:rPr lang="pl-PL" dirty="0">
                <a:latin typeface="Garamond" pitchFamily="18" charset="0"/>
              </a:rPr>
            </a:br>
            <a:endParaRPr lang="pl-PL" dirty="0">
              <a:latin typeface="Garamond" pitchFamily="18" charset="0"/>
            </a:endParaRPr>
          </a:p>
        </p:txBody>
      </p:sp>
      <p:pic>
        <p:nvPicPr>
          <p:cNvPr id="24578" name="Picture 2" descr="Znalezione obrazy dla zapytania rozbiory polski mapa"/>
          <p:cNvPicPr>
            <a:picLocks noChangeAspect="1" noChangeArrowheads="1"/>
          </p:cNvPicPr>
          <p:nvPr/>
        </p:nvPicPr>
        <p:blipFill>
          <a:blip r:embed="rId2" cstate="print"/>
          <a:srcRect/>
          <a:stretch>
            <a:fillRect/>
          </a:stretch>
        </p:blipFill>
        <p:spPr bwMode="auto">
          <a:xfrm>
            <a:off x="683568" y="2708920"/>
            <a:ext cx="8208912" cy="3888432"/>
          </a:xfrm>
          <a:prstGeom prst="rect">
            <a:avLst/>
          </a:prstGeom>
          <a:noFill/>
        </p:spPr>
      </p:pic>
      <p:sp>
        <p:nvSpPr>
          <p:cNvPr id="4" name="Prostokąt 3"/>
          <p:cNvSpPr/>
          <p:nvPr/>
        </p:nvSpPr>
        <p:spPr>
          <a:xfrm>
            <a:off x="683568" y="980728"/>
            <a:ext cx="8064896" cy="1631216"/>
          </a:xfrm>
          <a:prstGeom prst="rect">
            <a:avLst/>
          </a:prstGeom>
        </p:spPr>
        <p:txBody>
          <a:bodyPr wrap="square">
            <a:spAutoFit/>
          </a:bodyPr>
          <a:lstStyle/>
          <a:p>
            <a:pPr algn="ctr"/>
            <a:r>
              <a:rPr lang="pl-PL" sz="2000" dirty="0" smtClean="0">
                <a:solidFill>
                  <a:srgbClr val="111111"/>
                </a:solidFill>
                <a:latin typeface="Garamond" pitchFamily="18" charset="0"/>
                <a:cs typeface="Arial" pitchFamily="34" charset="0"/>
              </a:rPr>
              <a:t>Polska przez 123 lata była pod zaborami. Kraj nie istniał na mapie, żył jednak naród i jego kultura. Wierzono, że tak długo jak one trwają, nie trzeba tracić nadziei.</a:t>
            </a:r>
            <a:br>
              <a:rPr lang="pl-PL" sz="2000" dirty="0" smtClean="0">
                <a:solidFill>
                  <a:srgbClr val="111111"/>
                </a:solidFill>
                <a:latin typeface="Garamond" pitchFamily="18" charset="0"/>
                <a:cs typeface="Arial" pitchFamily="34" charset="0"/>
              </a:rPr>
            </a:br>
            <a:r>
              <a:rPr lang="pl-PL" sz="2000" dirty="0" smtClean="0">
                <a:solidFill>
                  <a:srgbClr val="111111"/>
                </a:solidFill>
                <a:latin typeface="Garamond" pitchFamily="18" charset="0"/>
                <a:cs typeface="Arial" pitchFamily="34" charset="0"/>
              </a:rPr>
              <a:t>Dzięki nim nie było pokolenia Polaków, które zrezygnowałoby z niepodległości, z próby jego odzyskania.</a:t>
            </a:r>
            <a:endParaRPr lang="pl-PL" sz="2000" dirty="0"/>
          </a:p>
        </p:txBody>
      </p:sp>
    </p:spTree>
  </p:cSld>
  <p:clrMapOvr>
    <a:masterClrMapping/>
  </p:clrMapOvr>
  <p:transition spd="med" advClick="0" advTm="1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slide(fromBottom)">
                                      <p:cBhvr>
                                        <p:cTn id="17" dur="5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3923929" y="1268760"/>
            <a:ext cx="4680520" cy="4248472"/>
          </a:xfrm>
        </p:spPr>
        <p:txBody>
          <a:bodyPr/>
          <a:lstStyle/>
          <a:p>
            <a:pPr algn="ctr" eaLnBrk="1" hangingPunct="1">
              <a:buFontTx/>
              <a:buNone/>
            </a:pPr>
            <a:r>
              <a:rPr lang="pl-PL" sz="2400" dirty="0" smtClean="0">
                <a:solidFill>
                  <a:srgbClr val="FF0000"/>
                </a:solidFill>
                <a:latin typeface="Garamond" pitchFamily="18" charset="0"/>
              </a:rPr>
              <a:t> </a:t>
            </a:r>
            <a:r>
              <a:rPr lang="pl-PL" sz="2400" b="1" dirty="0" smtClean="0">
                <a:solidFill>
                  <a:srgbClr val="FF0000"/>
                </a:solidFill>
                <a:latin typeface="Garamond" pitchFamily="18" charset="0"/>
              </a:rPr>
              <a:t>11 listopada 1918</a:t>
            </a:r>
            <a:r>
              <a:rPr lang="pl-PL" sz="2400" b="1" dirty="0" smtClean="0">
                <a:latin typeface="Garamond" pitchFamily="18" charset="0"/>
              </a:rPr>
              <a:t> </a:t>
            </a:r>
            <a:r>
              <a:rPr lang="pl-PL" sz="2400" dirty="0" smtClean="0">
                <a:latin typeface="Garamond" pitchFamily="18" charset="0"/>
              </a:rPr>
              <a:t>Rada Regencyjna przekazała władzę nad podległym jej wojskiem </a:t>
            </a:r>
            <a:r>
              <a:rPr lang="pl-PL" sz="2400" b="1" dirty="0" smtClean="0">
                <a:solidFill>
                  <a:srgbClr val="FF0000"/>
                </a:solidFill>
                <a:latin typeface="Garamond" pitchFamily="18" charset="0"/>
              </a:rPr>
              <a:t>Józefowi Piłsudskiemu</a:t>
            </a:r>
            <a:r>
              <a:rPr lang="pl-PL" sz="2400" dirty="0" smtClean="0">
                <a:latin typeface="Garamond" pitchFamily="18" charset="0"/>
              </a:rPr>
              <a:t>. Tego dnia wojska niemieckie zaczęły się wycofywać z Królestwa Polskiego. W nocy rozbrojono również niemiecki garnizon stacjonujący w Warszawie</a:t>
            </a:r>
            <a:r>
              <a:rPr lang="pl-PL" sz="2800" dirty="0" smtClean="0">
                <a:latin typeface="Book Antiqua" pitchFamily="18" charset="0"/>
              </a:rPr>
              <a:t>.</a:t>
            </a:r>
            <a:r>
              <a:rPr lang="pl-PL" sz="2800" dirty="0" smtClean="0">
                <a:latin typeface="Comic Sans MS" pitchFamily="66" charset="0"/>
              </a:rPr>
              <a:t> </a:t>
            </a:r>
          </a:p>
          <a:p>
            <a:pPr eaLnBrk="1" hangingPunct="1"/>
            <a:endParaRPr lang="pl-PL" sz="2800" dirty="0" smtClean="0">
              <a:latin typeface="Comic Sans MS" pitchFamily="66" charset="0"/>
            </a:endParaRPr>
          </a:p>
        </p:txBody>
      </p:sp>
      <p:pic>
        <p:nvPicPr>
          <p:cNvPr id="68612" name="Picture 4"/>
          <p:cNvPicPr>
            <a:picLocks noChangeAspect="1" noChangeArrowheads="1"/>
          </p:cNvPicPr>
          <p:nvPr/>
        </p:nvPicPr>
        <p:blipFill>
          <a:blip r:embed="rId2" cstate="print"/>
          <a:srcRect/>
          <a:stretch>
            <a:fillRect/>
          </a:stretch>
        </p:blipFill>
        <p:spPr bwMode="auto">
          <a:xfrm>
            <a:off x="323850" y="764704"/>
            <a:ext cx="3456062"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8613" name="Text Box 5"/>
          <p:cNvSpPr txBox="1">
            <a:spLocks noChangeArrowheads="1"/>
          </p:cNvSpPr>
          <p:nvPr/>
        </p:nvSpPr>
        <p:spPr bwMode="auto">
          <a:xfrm>
            <a:off x="395288" y="5949950"/>
            <a:ext cx="2936875" cy="366713"/>
          </a:xfrm>
          <a:prstGeom prst="rect">
            <a:avLst/>
          </a:prstGeom>
          <a:noFill/>
          <a:ln w="9525">
            <a:noFill/>
            <a:miter lim="800000"/>
            <a:headEnd/>
            <a:tailEnd/>
          </a:ln>
        </p:spPr>
        <p:txBody>
          <a:bodyPr wrap="none">
            <a:spAutoFit/>
          </a:bodyPr>
          <a:lstStyle/>
          <a:p>
            <a:r>
              <a:rPr lang="pl-PL" i="1" dirty="0">
                <a:solidFill>
                  <a:schemeClr val="bg1"/>
                </a:solidFill>
                <a:latin typeface="Comic Sans MS" pitchFamily="66" charset="0"/>
              </a:rPr>
              <a:t>Marszałek Józef Piłsudski</a:t>
            </a:r>
          </a:p>
        </p:txBody>
      </p:sp>
      <p:sp>
        <p:nvSpPr>
          <p:cNvPr id="8198" name="Text Box 6"/>
          <p:cNvSpPr txBox="1">
            <a:spLocks noChangeArrowheads="1"/>
          </p:cNvSpPr>
          <p:nvPr/>
        </p:nvSpPr>
        <p:spPr bwMode="auto">
          <a:xfrm>
            <a:off x="3543300" y="6040438"/>
            <a:ext cx="184150" cy="366712"/>
          </a:xfrm>
          <a:prstGeom prst="rect">
            <a:avLst/>
          </a:prstGeom>
          <a:noFill/>
          <a:ln w="9525">
            <a:noFill/>
            <a:miter lim="800000"/>
            <a:headEnd/>
            <a:tailEnd/>
          </a:ln>
        </p:spPr>
        <p:txBody>
          <a:bodyPr wrap="none">
            <a:spAutoFit/>
          </a:bodyPr>
          <a:lstStyle/>
          <a:p>
            <a:endParaRPr lang="pl-PL"/>
          </a:p>
        </p:txBody>
      </p:sp>
    </p:spTree>
  </p:cSld>
  <p:clrMapOvr>
    <a:masterClrMapping/>
  </p:clrMapOvr>
  <p:transition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anim calcmode="lin" valueType="num">
                                      <p:cBhvr>
                                        <p:cTn id="8" dur="2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86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8612"/>
                                        </p:tgtEl>
                                        <p:attrNameLst>
                                          <p:attrName>style.visibility</p:attrName>
                                        </p:attrNameLst>
                                      </p:cBhvr>
                                      <p:to>
                                        <p:strVal val="visible"/>
                                      </p:to>
                                    </p:set>
                                    <p:animEffect transition="in" filter="checkerboard(across)">
                                      <p:cBhvr>
                                        <p:cTn id="14" dur="2000"/>
                                        <p:tgtEl>
                                          <p:spTgt spid="686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8613"/>
                                        </p:tgtEl>
                                        <p:attrNameLst>
                                          <p:attrName>style.visibility</p:attrName>
                                        </p:attrNameLst>
                                      </p:cBhvr>
                                      <p:to>
                                        <p:strVal val="visible"/>
                                      </p:to>
                                    </p:set>
                                    <p:animEffect transition="in" filter="fade">
                                      <p:cBhvr>
                                        <p:cTn id="19" dur="1000"/>
                                        <p:tgtEl>
                                          <p:spTgt spid="68613"/>
                                        </p:tgtEl>
                                      </p:cBhvr>
                                    </p:animEffect>
                                    <p:anim calcmode="lin" valueType="num">
                                      <p:cBhvr>
                                        <p:cTn id="20" dur="1000" fill="hold"/>
                                        <p:tgtEl>
                                          <p:spTgt spid="68613"/>
                                        </p:tgtEl>
                                        <p:attrNameLst>
                                          <p:attrName>ppt_x</p:attrName>
                                        </p:attrNameLst>
                                      </p:cBhvr>
                                      <p:tavLst>
                                        <p:tav tm="0">
                                          <p:val>
                                            <p:strVal val="#ppt_x"/>
                                          </p:val>
                                        </p:tav>
                                        <p:tav tm="100000">
                                          <p:val>
                                            <p:strVal val="#ppt_x"/>
                                          </p:val>
                                        </p:tav>
                                      </p:tavLst>
                                    </p:anim>
                                    <p:anim calcmode="lin" valueType="num">
                                      <p:cBhvr>
                                        <p:cTn id="21" dur="1000" fill="hold"/>
                                        <p:tgtEl>
                                          <p:spTgt spid="686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686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Grp="1" noChangeAspect="1" noChangeArrowheads="1"/>
          </p:cNvPicPr>
          <p:nvPr>
            <p:ph type="body" idx="1"/>
          </p:nvPr>
        </p:nvPicPr>
        <p:blipFill>
          <a:blip r:embed="rId2" cstate="print"/>
          <a:srcRect/>
          <a:stretch>
            <a:fillRect/>
          </a:stretch>
        </p:blipFill>
        <p:spPr>
          <a:xfrm>
            <a:off x="4500563" y="333375"/>
            <a:ext cx="4278312" cy="6048375"/>
          </a:xfrm>
          <a:noFill/>
        </p:spPr>
      </p:pic>
      <p:sp>
        <p:nvSpPr>
          <p:cNvPr id="10245" name="Text Box 5"/>
          <p:cNvSpPr txBox="1">
            <a:spLocks noChangeArrowheads="1"/>
          </p:cNvSpPr>
          <p:nvPr/>
        </p:nvSpPr>
        <p:spPr bwMode="auto">
          <a:xfrm>
            <a:off x="179388" y="981075"/>
            <a:ext cx="4105275" cy="9461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pl-PL" sz="2800" dirty="0">
                <a:latin typeface="Book Antiqua" pitchFamily="18" charset="0"/>
              </a:rPr>
              <a:t>Gazeta „Monitor Polski” </a:t>
            </a:r>
          </a:p>
          <a:p>
            <a:r>
              <a:rPr lang="pl-PL" sz="2800" dirty="0">
                <a:latin typeface="Book Antiqua" pitchFamily="18" charset="0"/>
              </a:rPr>
              <a:t>z dnia 12 listopada 1918</a:t>
            </a:r>
          </a:p>
        </p:txBody>
      </p:sp>
      <p:sp>
        <p:nvSpPr>
          <p:cNvPr id="10246" name="Text Box 6"/>
          <p:cNvSpPr txBox="1">
            <a:spLocks noChangeArrowheads="1"/>
          </p:cNvSpPr>
          <p:nvPr/>
        </p:nvSpPr>
        <p:spPr bwMode="auto">
          <a:xfrm>
            <a:off x="447675" y="2800350"/>
            <a:ext cx="3676650" cy="1190625"/>
          </a:xfrm>
          <a:prstGeom prst="rect">
            <a:avLst/>
          </a:prstGeom>
          <a:noFill/>
          <a:ln w="9525">
            <a:noFill/>
            <a:miter lim="800000"/>
            <a:headEnd/>
            <a:tailEnd/>
          </a:ln>
        </p:spPr>
        <p:txBody>
          <a:bodyPr>
            <a:spAutoFit/>
          </a:bodyPr>
          <a:lstStyle/>
          <a:p>
            <a:pPr algn="ctr"/>
            <a:r>
              <a:rPr lang="pl-PL" i="1" dirty="0"/>
              <a:t>„…Rada Regencyjna przekazuje władzę wojskową i naczelne dowództwo Brygadierowi Józefowi Piłsudskiemu…”</a:t>
            </a:r>
          </a:p>
        </p:txBody>
      </p:sp>
      <p:sp>
        <p:nvSpPr>
          <p:cNvPr id="10261" name="Line 21"/>
          <p:cNvSpPr>
            <a:spLocks noChangeShapeType="1"/>
          </p:cNvSpPr>
          <p:nvPr/>
        </p:nvSpPr>
        <p:spPr bwMode="auto">
          <a:xfrm flipH="1">
            <a:off x="3924300" y="2349500"/>
            <a:ext cx="647700" cy="503238"/>
          </a:xfrm>
          <a:prstGeom prst="line">
            <a:avLst/>
          </a:prstGeom>
          <a:noFill/>
          <a:ln w="38100">
            <a:solidFill>
              <a:schemeClr val="tx1"/>
            </a:solidFill>
            <a:round/>
            <a:headEnd/>
            <a:tailEnd type="triangle" w="med" len="med"/>
          </a:ln>
        </p:spPr>
        <p:txBody>
          <a:bodyPr/>
          <a:lstStyle/>
          <a:p>
            <a:endParaRPr lang="pl-PL"/>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fltVal val="0"/>
                                          </p:val>
                                        </p:tav>
                                        <p:tav tm="100000">
                                          <p:val>
                                            <p:strVal val="#ppt_w"/>
                                          </p:val>
                                        </p:tav>
                                      </p:tavLst>
                                    </p:anim>
                                    <p:anim calcmode="lin" valueType="num">
                                      <p:cBhvr>
                                        <p:cTn id="8" dur="1000" fill="hold"/>
                                        <p:tgtEl>
                                          <p:spTgt spid="10245"/>
                                        </p:tgtEl>
                                        <p:attrNameLst>
                                          <p:attrName>ppt_h</p:attrName>
                                        </p:attrNameLst>
                                      </p:cBhvr>
                                      <p:tavLst>
                                        <p:tav tm="0">
                                          <p:val>
                                            <p:fltVal val="0"/>
                                          </p:val>
                                        </p:tav>
                                        <p:tav tm="100000">
                                          <p:val>
                                            <p:strVal val="#ppt_h"/>
                                          </p:val>
                                        </p:tav>
                                      </p:tavLst>
                                    </p:anim>
                                    <p:anim calcmode="lin" valueType="num">
                                      <p:cBhvr>
                                        <p:cTn id="9"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fade">
                                      <p:cBhvr>
                                        <p:cTn id="15" dur="1000"/>
                                        <p:tgtEl>
                                          <p:spTgt spid="10244"/>
                                        </p:tgtEl>
                                      </p:cBhvr>
                                    </p:animEffect>
                                    <p:anim calcmode="lin" valueType="num">
                                      <p:cBhvr>
                                        <p:cTn id="16" dur="1000" fill="hold"/>
                                        <p:tgtEl>
                                          <p:spTgt spid="10244"/>
                                        </p:tgtEl>
                                        <p:attrNameLst>
                                          <p:attrName>ppt_x</p:attrName>
                                        </p:attrNameLst>
                                      </p:cBhvr>
                                      <p:tavLst>
                                        <p:tav tm="0">
                                          <p:val>
                                            <p:strVal val="#ppt_x"/>
                                          </p:val>
                                        </p:tav>
                                        <p:tav tm="100000">
                                          <p:val>
                                            <p:strVal val="#ppt_x"/>
                                          </p:val>
                                        </p:tav>
                                      </p:tavLst>
                                    </p:anim>
                                    <p:anim calcmode="lin" valueType="num">
                                      <p:cBhvr>
                                        <p:cTn id="17"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261"/>
                                        </p:tgtEl>
                                        <p:attrNameLst>
                                          <p:attrName>style.visibility</p:attrName>
                                        </p:attrNameLst>
                                      </p:cBhvr>
                                      <p:to>
                                        <p:strVal val="visible"/>
                                      </p:to>
                                    </p:set>
                                    <p:animEffect transition="in" filter="fade">
                                      <p:cBhvr>
                                        <p:cTn id="22" dur="1000"/>
                                        <p:tgtEl>
                                          <p:spTgt spid="10261"/>
                                        </p:tgtEl>
                                      </p:cBhvr>
                                    </p:animEffect>
                                    <p:anim calcmode="lin" valueType="num">
                                      <p:cBhvr>
                                        <p:cTn id="23" dur="1000" fill="hold"/>
                                        <p:tgtEl>
                                          <p:spTgt spid="10261"/>
                                        </p:tgtEl>
                                        <p:attrNameLst>
                                          <p:attrName>ppt_x</p:attrName>
                                        </p:attrNameLst>
                                      </p:cBhvr>
                                      <p:tavLst>
                                        <p:tav tm="0">
                                          <p:val>
                                            <p:strVal val="#ppt_x"/>
                                          </p:val>
                                        </p:tav>
                                        <p:tav tm="100000">
                                          <p:val>
                                            <p:strVal val="#ppt_x"/>
                                          </p:val>
                                        </p:tav>
                                      </p:tavLst>
                                    </p:anim>
                                    <p:anim calcmode="lin" valueType="num">
                                      <p:cBhvr>
                                        <p:cTn id="24" dur="1000" fill="hold"/>
                                        <p:tgtEl>
                                          <p:spTgt spid="1026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246"/>
                                        </p:tgtEl>
                                        <p:attrNameLst>
                                          <p:attrName>style.visibility</p:attrName>
                                        </p:attrNameLst>
                                      </p:cBhvr>
                                      <p:to>
                                        <p:strVal val="visible"/>
                                      </p:to>
                                    </p:set>
                                    <p:animEffect transition="in" filter="fade">
                                      <p:cBhvr>
                                        <p:cTn id="29" dur="1000"/>
                                        <p:tgtEl>
                                          <p:spTgt spid="10246"/>
                                        </p:tgtEl>
                                      </p:cBhvr>
                                    </p:animEffect>
                                    <p:anim calcmode="lin" valueType="num">
                                      <p:cBhvr>
                                        <p:cTn id="30" dur="1000" fill="hold"/>
                                        <p:tgtEl>
                                          <p:spTgt spid="10246"/>
                                        </p:tgtEl>
                                        <p:attrNameLst>
                                          <p:attrName>ppt_x</p:attrName>
                                        </p:attrNameLst>
                                      </p:cBhvr>
                                      <p:tavLst>
                                        <p:tav tm="0">
                                          <p:val>
                                            <p:strVal val="#ppt_x"/>
                                          </p:val>
                                        </p:tav>
                                        <p:tav tm="100000">
                                          <p:val>
                                            <p:strVal val="#ppt_x"/>
                                          </p:val>
                                        </p:tav>
                                      </p:tavLst>
                                    </p:anim>
                                    <p:anim calcmode="lin" valueType="num">
                                      <p:cBhvr>
                                        <p:cTn id="31"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p:bldP spid="102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83568" y="2492896"/>
            <a:ext cx="3384550" cy="1584325"/>
          </a:xfrm>
        </p:spPr>
        <p:txBody>
          <a:bodyPr>
            <a:normAutofit lnSpcReduction="1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1" hangingPunct="1">
              <a:buFontTx/>
              <a:buNone/>
            </a:pPr>
            <a:r>
              <a:rPr lang="pl-PL" sz="2400" b="1" dirty="0" smtClean="0">
                <a:ln>
                  <a:solidFill>
                    <a:srgbClr val="7030A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ok Antiqua" pitchFamily="18" charset="0"/>
              </a:rPr>
              <a:t>"Mąż opatrznościowy Polski" – główny twórca Niepodległej Rzeczypospolitej</a:t>
            </a:r>
            <a:r>
              <a:rPr lang="pl-PL" b="1" dirty="0" smtClean="0">
                <a:ln>
                  <a:solidFill>
                    <a:srgbClr val="7030A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endParaRPr lang="pl-PL" sz="2400" b="1" dirty="0" smtClean="0">
              <a:ln>
                <a:solidFill>
                  <a:srgbClr val="7030A0"/>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ook Antiqua" pitchFamily="18" charset="0"/>
            </a:endParaRPr>
          </a:p>
        </p:txBody>
      </p:sp>
      <p:pic>
        <p:nvPicPr>
          <p:cNvPr id="31748" name="Picture 4" descr="na_kasztance"/>
          <p:cNvPicPr>
            <a:picLocks noChangeAspect="1" noChangeArrowheads="1"/>
          </p:cNvPicPr>
          <p:nvPr/>
        </p:nvPicPr>
        <p:blipFill>
          <a:blip r:embed="rId2" cstate="print"/>
          <a:srcRect/>
          <a:stretch>
            <a:fillRect/>
          </a:stretch>
        </p:blipFill>
        <p:spPr bwMode="auto">
          <a:xfrm>
            <a:off x="4284663" y="692150"/>
            <a:ext cx="4135437" cy="4968875"/>
          </a:xfrm>
          <a:prstGeom prst="rect">
            <a:avLst/>
          </a:prstGeom>
          <a:ln>
            <a:noFill/>
          </a:ln>
          <a:effectLst>
            <a:outerShdw blurRad="190500" algn="tl" rotWithShape="0">
              <a:srgbClr val="000000">
                <a:alpha val="70000"/>
              </a:srgbClr>
            </a:outerShdw>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fltVal val="0"/>
                                          </p:val>
                                        </p:tav>
                                        <p:tav tm="100000">
                                          <p:val>
                                            <p:strVal val="#ppt_w"/>
                                          </p:val>
                                        </p:tav>
                                      </p:tavLst>
                                    </p:anim>
                                    <p:anim calcmode="lin" valueType="num">
                                      <p:cBhvr>
                                        <p:cTn id="8" dur="1000" fill="hold"/>
                                        <p:tgtEl>
                                          <p:spTgt spid="31748"/>
                                        </p:tgtEl>
                                        <p:attrNameLst>
                                          <p:attrName>ppt_h</p:attrName>
                                        </p:attrNameLst>
                                      </p:cBhvr>
                                      <p:tavLst>
                                        <p:tav tm="0">
                                          <p:val>
                                            <p:fltVal val="0"/>
                                          </p:val>
                                        </p:tav>
                                        <p:tav tm="100000">
                                          <p:val>
                                            <p:strVal val="#ppt_h"/>
                                          </p:val>
                                        </p:tav>
                                      </p:tavLst>
                                    </p:anim>
                                    <p:anim calcmode="lin" valueType="num">
                                      <p:cBhvr>
                                        <p:cTn id="9" dur="1000" fill="hold"/>
                                        <p:tgtEl>
                                          <p:spTgt spid="31748"/>
                                        </p:tgtEl>
                                        <p:attrNameLst>
                                          <p:attrName>style.rotation</p:attrName>
                                        </p:attrNameLst>
                                      </p:cBhvr>
                                      <p:tavLst>
                                        <p:tav tm="0">
                                          <p:val>
                                            <p:fltVal val="90"/>
                                          </p:val>
                                        </p:tav>
                                        <p:tav tm="100000">
                                          <p:val>
                                            <p:fltVal val="0"/>
                                          </p:val>
                                        </p:tav>
                                      </p:tavLst>
                                    </p:anim>
                                    <p:animEffect transition="in" filter="fade">
                                      <p:cBhvr>
                                        <p:cTn id="10" dur="1000"/>
                                        <p:tgtEl>
                                          <p:spTgt spid="3174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fade">
                                      <p:cBhvr>
                                        <p:cTn id="15" dur="1000"/>
                                        <p:tgtEl>
                                          <p:spTgt spid="31747">
                                            <p:txEl>
                                              <p:pRg st="0" end="0"/>
                                            </p:txEl>
                                          </p:spTgt>
                                        </p:tgtEl>
                                      </p:cBhvr>
                                    </p:animEffect>
                                    <p:anim calcmode="lin" valueType="num">
                                      <p:cBhvr>
                                        <p:cTn id="16"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8" name="Picture 8" descr="poznan_min"/>
          <p:cNvPicPr>
            <a:picLocks noGrp="1" noChangeAspect="1" noChangeArrowheads="1"/>
          </p:cNvPicPr>
          <p:nvPr>
            <p:ph sz="half" idx="2"/>
          </p:nvPr>
        </p:nvPicPr>
        <p:blipFill>
          <a:blip r:embed="rId2" cstate="print"/>
          <a:srcRect/>
          <a:stretch>
            <a:fillRect/>
          </a:stretch>
        </p:blipFill>
        <p:spPr>
          <a:xfrm>
            <a:off x="4500563" y="3789363"/>
            <a:ext cx="4391025" cy="2511425"/>
          </a:xfrm>
          <a:prstGeom prst="rect">
            <a:avLst/>
          </a:prstGeom>
          <a:ln>
            <a:noFill/>
          </a:ln>
          <a:effectLst>
            <a:outerShdw blurRad="292100" dist="139700" dir="2700000" algn="tl" rotWithShape="0">
              <a:srgbClr val="333333">
                <a:alpha val="65000"/>
              </a:srgbClr>
            </a:outerShdw>
          </a:effectLst>
        </p:spPr>
      </p:pic>
      <p:sp>
        <p:nvSpPr>
          <p:cNvPr id="71689" name="Rectangle 9"/>
          <p:cNvSpPr>
            <a:spLocks noChangeArrowheads="1"/>
          </p:cNvSpPr>
          <p:nvPr/>
        </p:nvSpPr>
        <p:spPr bwMode="auto">
          <a:xfrm>
            <a:off x="4572000" y="1557338"/>
            <a:ext cx="3960813" cy="1200329"/>
          </a:xfrm>
          <a:prstGeom prst="rect">
            <a:avLst/>
          </a:prstGeom>
          <a:noFill/>
          <a:ln w="9525">
            <a:noFill/>
            <a:miter lim="800000"/>
            <a:headEnd/>
            <a:tailEnd/>
          </a:ln>
        </p:spPr>
        <p:txBody>
          <a:bodyPr>
            <a:spAutoFit/>
          </a:bodyPr>
          <a:lstStyle/>
          <a:p>
            <a:pPr algn="ctr"/>
            <a:r>
              <a:rPr lang="pl-PL" sz="2400" b="1" dirty="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Garamond" pitchFamily="18" charset="0"/>
              </a:rPr>
              <a:t>O niepodległość trzeba było </a:t>
            </a:r>
          </a:p>
          <a:p>
            <a:pPr algn="ctr"/>
            <a:endParaRPr lang="pl-PL" sz="2400" b="1" dirty="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Garamond" pitchFamily="18" charset="0"/>
            </a:endParaRPr>
          </a:p>
          <a:p>
            <a:pPr algn="ctr"/>
            <a:r>
              <a:rPr lang="pl-PL" sz="2400" b="1" dirty="0">
                <a:ln w="900" cmpd="sng">
                  <a:solidFill>
                    <a:schemeClr val="accent1">
                      <a:satMod val="190000"/>
                      <a:alpha val="55000"/>
                    </a:schemeClr>
                  </a:solidFill>
                  <a:prstDash val="solid"/>
                </a:ln>
                <a:solidFill>
                  <a:schemeClr val="tx2"/>
                </a:solidFill>
                <a:effectLst>
                  <a:innerShdw blurRad="101600" dist="76200" dir="5400000">
                    <a:schemeClr val="accent1">
                      <a:satMod val="190000"/>
                      <a:tint val="100000"/>
                      <a:alpha val="74000"/>
                    </a:schemeClr>
                  </a:innerShdw>
                </a:effectLst>
                <a:latin typeface="Garamond" pitchFamily="18" charset="0"/>
              </a:rPr>
              <a:t>walczyć... </a:t>
            </a:r>
          </a:p>
        </p:txBody>
      </p:sp>
      <p:pic>
        <p:nvPicPr>
          <p:cNvPr id="71690" name="Picture 10" descr="bagienski_wejscie_min"/>
          <p:cNvPicPr>
            <a:picLocks noChangeAspect="1" noChangeArrowheads="1"/>
          </p:cNvPicPr>
          <p:nvPr/>
        </p:nvPicPr>
        <p:blipFill>
          <a:blip r:embed="rId3" cstate="print"/>
          <a:srcRect/>
          <a:stretch>
            <a:fillRect/>
          </a:stretch>
        </p:blipFill>
        <p:spPr bwMode="auto">
          <a:xfrm>
            <a:off x="539750" y="692150"/>
            <a:ext cx="3816350" cy="297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fade">
                                      <p:cBhvr>
                                        <p:cTn id="7" dur="2400" decel="100000"/>
                                        <p:tgtEl>
                                          <p:spTgt spid="71690"/>
                                        </p:tgtEl>
                                      </p:cBhvr>
                                    </p:animEffect>
                                    <p:anim calcmode="lin" valueType="num">
                                      <p:cBhvr>
                                        <p:cTn id="8" dur="2400" decel="100000" fill="hold"/>
                                        <p:tgtEl>
                                          <p:spTgt spid="71690"/>
                                        </p:tgtEl>
                                        <p:attrNameLst>
                                          <p:attrName>style.rotation</p:attrName>
                                        </p:attrNameLst>
                                      </p:cBhvr>
                                      <p:tavLst>
                                        <p:tav tm="0">
                                          <p:val>
                                            <p:fltVal val="-90"/>
                                          </p:val>
                                        </p:tav>
                                        <p:tav tm="100000">
                                          <p:val>
                                            <p:fltVal val="0"/>
                                          </p:val>
                                        </p:tav>
                                      </p:tavLst>
                                    </p:anim>
                                    <p:anim calcmode="lin" valueType="num">
                                      <p:cBhvr>
                                        <p:cTn id="9" dur="2400" decel="100000" fill="hold"/>
                                        <p:tgtEl>
                                          <p:spTgt spid="71690"/>
                                        </p:tgtEl>
                                        <p:attrNameLst>
                                          <p:attrName>ppt_x</p:attrName>
                                        </p:attrNameLst>
                                      </p:cBhvr>
                                      <p:tavLst>
                                        <p:tav tm="0">
                                          <p:val>
                                            <p:strVal val="#ppt_x+0.4"/>
                                          </p:val>
                                        </p:tav>
                                        <p:tav tm="100000">
                                          <p:val>
                                            <p:strVal val="#ppt_x-0.05"/>
                                          </p:val>
                                        </p:tav>
                                      </p:tavLst>
                                    </p:anim>
                                    <p:anim calcmode="lin" valueType="num">
                                      <p:cBhvr>
                                        <p:cTn id="10" dur="2400" decel="100000" fill="hold"/>
                                        <p:tgtEl>
                                          <p:spTgt spid="71690"/>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71690"/>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71690"/>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1688"/>
                                        </p:tgtEl>
                                        <p:attrNameLst>
                                          <p:attrName>style.visibility</p:attrName>
                                        </p:attrNameLst>
                                      </p:cBhvr>
                                      <p:to>
                                        <p:strVal val="visible"/>
                                      </p:to>
                                    </p:set>
                                    <p:animEffect transition="in" filter="fade">
                                      <p:cBhvr>
                                        <p:cTn id="15" dur="800" decel="100000"/>
                                        <p:tgtEl>
                                          <p:spTgt spid="71688"/>
                                        </p:tgtEl>
                                      </p:cBhvr>
                                    </p:animEffect>
                                    <p:anim calcmode="lin" valueType="num">
                                      <p:cBhvr>
                                        <p:cTn id="16" dur="800" decel="100000" fill="hold"/>
                                        <p:tgtEl>
                                          <p:spTgt spid="71688"/>
                                        </p:tgtEl>
                                        <p:attrNameLst>
                                          <p:attrName>style.rotation</p:attrName>
                                        </p:attrNameLst>
                                      </p:cBhvr>
                                      <p:tavLst>
                                        <p:tav tm="0">
                                          <p:val>
                                            <p:fltVal val="-90"/>
                                          </p:val>
                                        </p:tav>
                                        <p:tav tm="100000">
                                          <p:val>
                                            <p:fltVal val="0"/>
                                          </p:val>
                                        </p:tav>
                                      </p:tavLst>
                                    </p:anim>
                                    <p:anim calcmode="lin" valueType="num">
                                      <p:cBhvr>
                                        <p:cTn id="17" dur="800" decel="100000" fill="hold"/>
                                        <p:tgtEl>
                                          <p:spTgt spid="71688"/>
                                        </p:tgtEl>
                                        <p:attrNameLst>
                                          <p:attrName>ppt_x</p:attrName>
                                        </p:attrNameLst>
                                      </p:cBhvr>
                                      <p:tavLst>
                                        <p:tav tm="0">
                                          <p:val>
                                            <p:strVal val="#ppt_x+0.4"/>
                                          </p:val>
                                        </p:tav>
                                        <p:tav tm="100000">
                                          <p:val>
                                            <p:strVal val="#ppt_x-0.05"/>
                                          </p:val>
                                        </p:tav>
                                      </p:tavLst>
                                    </p:anim>
                                    <p:anim calcmode="lin" valueType="num">
                                      <p:cBhvr>
                                        <p:cTn id="18" dur="800" decel="100000" fill="hold"/>
                                        <p:tgtEl>
                                          <p:spTgt spid="7168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168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1688"/>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71689"/>
                                        </p:tgtEl>
                                        <p:attrNameLst>
                                          <p:attrName>style.visibility</p:attrName>
                                        </p:attrNameLst>
                                      </p:cBhvr>
                                      <p:to>
                                        <p:strVal val="visible"/>
                                      </p:to>
                                    </p:set>
                                    <p:animEffect transition="in" filter="fade">
                                      <p:cBhvr>
                                        <p:cTn id="25" dur="1000"/>
                                        <p:tgtEl>
                                          <p:spTgt spid="71689"/>
                                        </p:tgtEl>
                                      </p:cBhvr>
                                    </p:animEffect>
                                    <p:anim calcmode="lin" valueType="num">
                                      <p:cBhvr>
                                        <p:cTn id="26" dur="1000" fill="hold"/>
                                        <p:tgtEl>
                                          <p:spTgt spid="71689"/>
                                        </p:tgtEl>
                                        <p:attrNameLst>
                                          <p:attrName>ppt_x</p:attrName>
                                        </p:attrNameLst>
                                      </p:cBhvr>
                                      <p:tavLst>
                                        <p:tav tm="0">
                                          <p:val>
                                            <p:strVal val="#ppt_x"/>
                                          </p:val>
                                        </p:tav>
                                        <p:tav tm="100000">
                                          <p:val>
                                            <p:strVal val="#ppt_x"/>
                                          </p:val>
                                        </p:tav>
                                      </p:tavLst>
                                    </p:anim>
                                    <p:anim calcmode="lin" valueType="num">
                                      <p:cBhvr>
                                        <p:cTn id="27" dur="1000" fill="hold"/>
                                        <p:tgtEl>
                                          <p:spTgt spid="716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Znalezione obrazy dla zapytania cytat pi&amp;lstrok;sudskiego o niepodleg&amp;lstrok;o&amp;sacute;ci"/>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nalezione obrazy dla zapytania moja niepodleg&amp;lstrok;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1000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effectLst>
                  <a:glow rad="101600">
                    <a:schemeClr val="accent1">
                      <a:satMod val="175000"/>
                      <a:alpha val="40000"/>
                    </a:schemeClr>
                  </a:glow>
                </a:effectLst>
                <a:latin typeface="Garamond" pitchFamily="18" charset="0"/>
              </a:rPr>
              <a:t>„Jeszcze Polska nie zginęła…”</a:t>
            </a:r>
            <a:endParaRPr lang="pl-PL" dirty="0">
              <a:effectLst>
                <a:glow rad="101600">
                  <a:schemeClr val="accent1">
                    <a:satMod val="175000"/>
                    <a:alpha val="40000"/>
                  </a:schemeClr>
                </a:glow>
              </a:effectLst>
              <a:latin typeface="Garamond" pitchFamily="18" charset="0"/>
            </a:endParaRPr>
          </a:p>
        </p:txBody>
      </p:sp>
      <p:pic>
        <p:nvPicPr>
          <p:cNvPr id="21506" name="Picture 2" descr="Znalezione obrazy dla zapytania mapa polski"/>
          <p:cNvPicPr>
            <a:picLocks noChangeAspect="1" noChangeArrowheads="1"/>
          </p:cNvPicPr>
          <p:nvPr/>
        </p:nvPicPr>
        <p:blipFill>
          <a:blip r:embed="rId2" cstate="print"/>
          <a:srcRect/>
          <a:stretch>
            <a:fillRect/>
          </a:stretch>
        </p:blipFill>
        <p:spPr bwMode="auto">
          <a:xfrm>
            <a:off x="2267744" y="1484784"/>
            <a:ext cx="5105400" cy="4019550"/>
          </a:xfrm>
          <a:prstGeom prst="rect">
            <a:avLst/>
          </a:prstGeom>
          <a:ln>
            <a:noFill/>
          </a:ln>
          <a:effectLst>
            <a:outerShdw blurRad="190500" algn="tl" rotWithShape="0">
              <a:srgbClr val="000000">
                <a:alpha val="70000"/>
              </a:srgbClr>
            </a:outerShdw>
          </a:effectLst>
        </p:spPr>
      </p:pic>
    </p:spTree>
  </p:cSld>
  <p:clrMapOvr>
    <a:masterClrMapping/>
  </p:clrMapOvr>
  <p:transition spd="med"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dobny obraz"/>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Prostokąt 1"/>
          <p:cNvSpPr/>
          <p:nvPr/>
        </p:nvSpPr>
        <p:spPr>
          <a:xfrm>
            <a:off x="827584" y="548680"/>
            <a:ext cx="6030416" cy="4585871"/>
          </a:xfrm>
          <a:prstGeom prst="rect">
            <a:avLst/>
          </a:prstGeom>
        </p:spPr>
        <p:txBody>
          <a:bodyPr wrap="square">
            <a:spAutoFit/>
          </a:bodyPr>
          <a:lstStyle/>
          <a:p>
            <a:r>
              <a:rPr lang="pl-PL" sz="3200" b="1" dirty="0" smtClean="0">
                <a:ln w="18000">
                  <a:solidFill>
                    <a:srgbClr val="C00000"/>
                  </a:solidFill>
                  <a:prstDash val="solid"/>
                  <a:miter lim="800000"/>
                </a:ln>
                <a:noFill/>
                <a:effectLst>
                  <a:outerShdw blurRad="25500" dist="23000" dir="7020000" algn="tl">
                    <a:srgbClr val="000000">
                      <a:alpha val="50000"/>
                    </a:srgbClr>
                  </a:outerShdw>
                </a:effectLst>
                <a:latin typeface="Garamond" pitchFamily="18" charset="0"/>
              </a:rPr>
              <a:t>Katechizm polskiego dziecka</a:t>
            </a:r>
            <a:r>
              <a:rPr lang="pl-PL" sz="2000" b="1" dirty="0" smtClean="0">
                <a:latin typeface="Garamond" pitchFamily="18" charset="0"/>
              </a:rPr>
              <a:t/>
            </a:r>
            <a:br>
              <a:rPr lang="pl-PL" sz="2000" b="1" dirty="0" smtClean="0">
                <a:latin typeface="Garamond" pitchFamily="18" charset="0"/>
              </a:rPr>
            </a:br>
            <a:r>
              <a:rPr lang="pl-PL" sz="2000" b="1" i="1" dirty="0" smtClean="0">
                <a:latin typeface="Garamond" pitchFamily="18" charset="0"/>
              </a:rPr>
              <a:t/>
            </a:r>
            <a:br>
              <a:rPr lang="pl-PL" sz="2000" b="1" i="1" dirty="0" smtClean="0">
                <a:latin typeface="Garamond" pitchFamily="18" charset="0"/>
              </a:rPr>
            </a:br>
            <a:r>
              <a:rPr lang="pl-PL" sz="2000" b="1" dirty="0" smtClean="0">
                <a:latin typeface="Garamond" pitchFamily="18" charset="0"/>
              </a:rPr>
              <a:t>Kto ty jesteś? – Polak mały.</a:t>
            </a:r>
            <a:r>
              <a:rPr lang="pl-PL" sz="2000" dirty="0" smtClean="0">
                <a:latin typeface="Garamond" pitchFamily="18" charset="0"/>
              </a:rPr>
              <a:t/>
            </a:r>
            <a:br>
              <a:rPr lang="pl-PL" sz="2000" dirty="0" smtClean="0">
                <a:latin typeface="Garamond" pitchFamily="18" charset="0"/>
              </a:rPr>
            </a:br>
            <a:r>
              <a:rPr lang="pl-PL" sz="2000" b="1" dirty="0" smtClean="0">
                <a:latin typeface="Garamond" pitchFamily="18" charset="0"/>
              </a:rPr>
              <a:t>Jaki znak Twój? – Orzeł biały.</a:t>
            </a:r>
            <a:r>
              <a:rPr lang="pl-PL" sz="2000" dirty="0" smtClean="0">
                <a:latin typeface="Garamond" pitchFamily="18" charset="0"/>
              </a:rPr>
              <a:t/>
            </a:r>
            <a:br>
              <a:rPr lang="pl-PL" sz="2000" dirty="0" smtClean="0">
                <a:latin typeface="Garamond" pitchFamily="18" charset="0"/>
              </a:rPr>
            </a:br>
            <a:r>
              <a:rPr lang="pl-PL" sz="2000" b="1" dirty="0" smtClean="0">
                <a:latin typeface="Garamond" pitchFamily="18" charset="0"/>
              </a:rPr>
              <a:t>Gdzie Ty mieszkasz? – Między </a:t>
            </a:r>
            <a:r>
              <a:rPr lang="pl-PL" sz="2000" b="1" dirty="0" err="1" smtClean="0">
                <a:latin typeface="Garamond" pitchFamily="18" charset="0"/>
              </a:rPr>
              <a:t>swemi</a:t>
            </a:r>
            <a:r>
              <a:rPr lang="pl-PL" sz="2000" b="1" dirty="0" smtClean="0">
                <a:latin typeface="Garamond" pitchFamily="18" charset="0"/>
              </a:rPr>
              <a:t>.</a:t>
            </a:r>
            <a:r>
              <a:rPr lang="pl-PL" sz="2000" dirty="0" smtClean="0">
                <a:latin typeface="Garamond" pitchFamily="18" charset="0"/>
              </a:rPr>
              <a:t/>
            </a:r>
            <a:br>
              <a:rPr lang="pl-PL" sz="2000" dirty="0" smtClean="0">
                <a:latin typeface="Garamond" pitchFamily="18" charset="0"/>
              </a:rPr>
            </a:br>
            <a:r>
              <a:rPr lang="pl-PL" sz="2000" b="1" dirty="0" smtClean="0">
                <a:latin typeface="Garamond" pitchFamily="18" charset="0"/>
              </a:rPr>
              <a:t>W jakim kraju? – W polskiej ziemi.</a:t>
            </a:r>
            <a:r>
              <a:rPr lang="pl-PL" sz="2000" dirty="0" smtClean="0">
                <a:latin typeface="Garamond" pitchFamily="18" charset="0"/>
              </a:rPr>
              <a:t/>
            </a:r>
            <a:br>
              <a:rPr lang="pl-PL" sz="2000" dirty="0" smtClean="0">
                <a:latin typeface="Garamond" pitchFamily="18" charset="0"/>
              </a:rPr>
            </a:br>
            <a:r>
              <a:rPr lang="pl-PL" sz="2000" b="1" dirty="0" smtClean="0">
                <a:latin typeface="Garamond" pitchFamily="18" charset="0"/>
              </a:rPr>
              <a:t>Czym ta ziemia? – Mą ojczyzną.</a:t>
            </a:r>
            <a:r>
              <a:rPr lang="pl-PL" sz="2000" dirty="0" smtClean="0">
                <a:latin typeface="Garamond" pitchFamily="18" charset="0"/>
              </a:rPr>
              <a:t/>
            </a:r>
            <a:br>
              <a:rPr lang="pl-PL" sz="2000" dirty="0" smtClean="0">
                <a:latin typeface="Garamond" pitchFamily="18" charset="0"/>
              </a:rPr>
            </a:br>
            <a:r>
              <a:rPr lang="pl-PL" sz="2000" b="1" dirty="0" smtClean="0">
                <a:latin typeface="Garamond" pitchFamily="18" charset="0"/>
              </a:rPr>
              <a:t>Czym zdobyta? – Krwią i blizną.</a:t>
            </a:r>
            <a:r>
              <a:rPr lang="pl-PL" sz="2000" dirty="0" smtClean="0">
                <a:latin typeface="Garamond" pitchFamily="18" charset="0"/>
              </a:rPr>
              <a:t/>
            </a:r>
            <a:br>
              <a:rPr lang="pl-PL" sz="2000" dirty="0" smtClean="0">
                <a:latin typeface="Garamond" pitchFamily="18" charset="0"/>
              </a:rPr>
            </a:br>
            <a:r>
              <a:rPr lang="pl-PL" sz="2000" b="1" dirty="0" smtClean="0">
                <a:latin typeface="Garamond" pitchFamily="18" charset="0"/>
              </a:rPr>
              <a:t>Czy ją kochasz? – Kocham szczerze.</a:t>
            </a:r>
            <a:r>
              <a:rPr lang="pl-PL" sz="2000" dirty="0" smtClean="0">
                <a:latin typeface="Garamond" pitchFamily="18" charset="0"/>
              </a:rPr>
              <a:t/>
            </a:r>
            <a:br>
              <a:rPr lang="pl-PL" sz="2000" dirty="0" smtClean="0">
                <a:latin typeface="Garamond" pitchFamily="18" charset="0"/>
              </a:rPr>
            </a:br>
            <a:r>
              <a:rPr lang="pl-PL" sz="2000" b="1" dirty="0" smtClean="0">
                <a:latin typeface="Garamond" pitchFamily="18" charset="0"/>
              </a:rPr>
              <a:t>A w co wierzysz? – W Polskę wierzę.</a:t>
            </a:r>
            <a:r>
              <a:rPr lang="pl-PL" sz="2000" dirty="0" smtClean="0">
                <a:latin typeface="Garamond" pitchFamily="18" charset="0"/>
              </a:rPr>
              <a:t/>
            </a:r>
            <a:br>
              <a:rPr lang="pl-PL" sz="2000" dirty="0" smtClean="0">
                <a:latin typeface="Garamond" pitchFamily="18" charset="0"/>
              </a:rPr>
            </a:br>
            <a:r>
              <a:rPr lang="pl-PL" sz="2000" b="1" dirty="0" smtClean="0">
                <a:latin typeface="Garamond" pitchFamily="18" charset="0"/>
              </a:rPr>
              <a:t>Coś Ty dla niej? – Wdzięczne dziecię.</a:t>
            </a:r>
            <a:r>
              <a:rPr lang="pl-PL" sz="2000" dirty="0" smtClean="0">
                <a:latin typeface="Garamond" pitchFamily="18" charset="0"/>
              </a:rPr>
              <a:t/>
            </a:r>
            <a:br>
              <a:rPr lang="pl-PL" sz="2000" dirty="0" smtClean="0">
                <a:latin typeface="Garamond" pitchFamily="18" charset="0"/>
              </a:rPr>
            </a:br>
            <a:r>
              <a:rPr lang="pl-PL" sz="2000" b="1" dirty="0" smtClean="0">
                <a:latin typeface="Garamond" pitchFamily="18" charset="0"/>
              </a:rPr>
              <a:t>Coś jej winien? – Oddać życie. </a:t>
            </a:r>
            <a:endParaRPr lang="pl-PL" sz="2000" b="1" dirty="0">
              <a:latin typeface="Garamond" pitchFamily="18" charset="0"/>
            </a:endParaRPr>
          </a:p>
          <a:p>
            <a:r>
              <a:rPr lang="pl-PL" sz="2000" b="1" i="1" dirty="0" smtClean="0">
                <a:latin typeface="Garamond" pitchFamily="18" charset="0"/>
              </a:rPr>
              <a:t/>
            </a:r>
            <a:br>
              <a:rPr lang="pl-PL" sz="2000" b="1" i="1" dirty="0" smtClean="0">
                <a:latin typeface="Garamond" pitchFamily="18" charset="0"/>
              </a:rPr>
            </a:br>
            <a:r>
              <a:rPr lang="pl-PL" sz="2000" b="1" i="1" dirty="0" smtClean="0">
                <a:latin typeface="Garamond" pitchFamily="18" charset="0"/>
              </a:rPr>
              <a:t>                                                         </a:t>
            </a:r>
            <a:r>
              <a:rPr lang="pl-PL" dirty="0" smtClean="0">
                <a:latin typeface="Garamond" pitchFamily="18" charset="0"/>
              </a:rPr>
              <a:t>Władysław Bełza</a:t>
            </a:r>
            <a:endParaRPr lang="pl-PL" dirty="0"/>
          </a:p>
        </p:txBody>
      </p:sp>
    </p:spTree>
  </p:cSld>
  <p:clrMapOvr>
    <a:masterClrMapping/>
  </p:clrMapOvr>
  <p:transition spd="slow" advClick="0" advTm="12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ramond" pitchFamily="18" charset="0"/>
              </a:rPr>
              <a:t> </a:t>
            </a:r>
            <a:r>
              <a:rPr lang="pl-PL" b="1" dirty="0">
                <a:ln w="11430">
                  <a:solidFill>
                    <a:srgbClr val="C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ramond" pitchFamily="18" charset="0"/>
              </a:rPr>
              <a:t>S</a:t>
            </a:r>
            <a:r>
              <a:rPr lang="pl-PL" b="1" dirty="0" smtClean="0">
                <a:ln w="11430">
                  <a:solidFill>
                    <a:srgbClr val="C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ramond" pitchFamily="18" charset="0"/>
              </a:rPr>
              <a:t>ymbole narodowe</a:t>
            </a:r>
            <a:endParaRPr lang="pl-PL" b="1" dirty="0">
              <a:ln w="11430">
                <a:solidFill>
                  <a:srgbClr val="C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ramond" pitchFamily="18" charset="0"/>
            </a:endParaRPr>
          </a:p>
        </p:txBody>
      </p:sp>
      <p:pic>
        <p:nvPicPr>
          <p:cNvPr id="30722" name="Picture 2" descr="Podobny obraz"/>
          <p:cNvPicPr>
            <a:picLocks noChangeAspect="1" noChangeArrowheads="1"/>
          </p:cNvPicPr>
          <p:nvPr/>
        </p:nvPicPr>
        <p:blipFill>
          <a:blip r:embed="rId2" cstate="print"/>
          <a:srcRect/>
          <a:stretch>
            <a:fillRect/>
          </a:stretch>
        </p:blipFill>
        <p:spPr bwMode="auto">
          <a:xfrm>
            <a:off x="1115616" y="1412776"/>
            <a:ext cx="7344816" cy="4968552"/>
          </a:xfrm>
          <a:prstGeom prst="rect">
            <a:avLst/>
          </a:prstGeom>
          <a:noFill/>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wipe(down)">
                                      <p:cBhvr>
                                        <p:cTn id="1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Znalezione obrazy dla zapytania niepodleg&amp;lstrok;a polska dzi&amp;sacute;"/>
          <p:cNvSpPr>
            <a:spLocks noChangeAspect="1" noChangeArrowheads="1"/>
          </p:cNvSpPr>
          <p:nvPr/>
        </p:nvSpPr>
        <p:spPr bwMode="auto">
          <a:xfrm>
            <a:off x="155575" y="-830263"/>
            <a:ext cx="6991350" cy="17430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2228" name="AutoShape 4" descr="Polska Niepodleg&amp;lstro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2230" name="Picture 6" descr="Podobny obraz"/>
          <p:cNvPicPr>
            <a:picLocks noChangeAspect="1" noChangeArrowheads="1"/>
          </p:cNvPicPr>
          <p:nvPr/>
        </p:nvPicPr>
        <p:blipFill>
          <a:blip r:embed="rId2" cstate="print"/>
          <a:srcRect/>
          <a:stretch>
            <a:fillRect/>
          </a:stretch>
        </p:blipFill>
        <p:spPr bwMode="auto">
          <a:xfrm>
            <a:off x="251520" y="404664"/>
            <a:ext cx="4968552" cy="3024336"/>
          </a:xfrm>
          <a:prstGeom prst="ellipse">
            <a:avLst/>
          </a:prstGeom>
          <a:ln>
            <a:noFill/>
          </a:ln>
          <a:effectLst>
            <a:softEdge rad="112500"/>
          </a:effectLst>
        </p:spPr>
      </p:pic>
      <p:sp>
        <p:nvSpPr>
          <p:cNvPr id="52232" name="AutoShape 8" descr="Znalezione obrazy dla zapytania polski las"/>
          <p:cNvSpPr>
            <a:spLocks noChangeAspect="1" noChangeArrowheads="1"/>
          </p:cNvSpPr>
          <p:nvPr/>
        </p:nvSpPr>
        <p:spPr bwMode="auto">
          <a:xfrm>
            <a:off x="155575" y="-1897063"/>
            <a:ext cx="6991350" cy="39528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2234" name="AutoShape 10" descr="Znalezione obrazy dla zapytania polski las"/>
          <p:cNvSpPr>
            <a:spLocks noChangeAspect="1" noChangeArrowheads="1"/>
          </p:cNvSpPr>
          <p:nvPr/>
        </p:nvSpPr>
        <p:spPr bwMode="auto">
          <a:xfrm>
            <a:off x="155575" y="-1897063"/>
            <a:ext cx="6991350" cy="39528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2236" name="AutoShape 12" descr="https://www.wykop.pl/cdn/c3201142/comment_4sjgyuEjwO0jkTNrsSOv3Zfppiw7pGLs,w4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2238" name="AutoShape 14" descr="Podobny obraz"/>
          <p:cNvSpPr>
            <a:spLocks noChangeAspect="1" noChangeArrowheads="1"/>
          </p:cNvSpPr>
          <p:nvPr/>
        </p:nvSpPr>
        <p:spPr bwMode="auto">
          <a:xfrm>
            <a:off x="155575" y="-1927225"/>
            <a:ext cx="6429375" cy="40195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2240" name="Picture 16" descr="Podobny obraz"/>
          <p:cNvPicPr>
            <a:picLocks noChangeAspect="1" noChangeArrowheads="1"/>
          </p:cNvPicPr>
          <p:nvPr/>
        </p:nvPicPr>
        <p:blipFill>
          <a:blip r:embed="rId3" cstate="print"/>
          <a:srcRect/>
          <a:stretch>
            <a:fillRect/>
          </a:stretch>
        </p:blipFill>
        <p:spPr bwMode="auto">
          <a:xfrm>
            <a:off x="2915816" y="3356992"/>
            <a:ext cx="5715000" cy="3024336"/>
          </a:xfrm>
          <a:prstGeom prst="ellipse">
            <a:avLst/>
          </a:prstGeom>
          <a:ln>
            <a:noFill/>
          </a:ln>
          <a:effectLst>
            <a:softEdge rad="112500"/>
          </a:effectLst>
        </p:spPr>
      </p:pic>
      <p:sp>
        <p:nvSpPr>
          <p:cNvPr id="10" name="Prostokąt 9"/>
          <p:cNvSpPr/>
          <p:nvPr/>
        </p:nvSpPr>
        <p:spPr>
          <a:xfrm>
            <a:off x="5652120" y="620688"/>
            <a:ext cx="3168352" cy="1077218"/>
          </a:xfrm>
          <a:prstGeom prst="rect">
            <a:avLst/>
          </a:prstGeom>
        </p:spPr>
        <p:txBody>
          <a:bodyPr wrap="square">
            <a:spAutoFit/>
          </a:bodyPr>
          <a:lstStyle/>
          <a:p>
            <a:r>
              <a:rPr lang="pl-PL" sz="3200" b="1" dirty="0" smtClean="0">
                <a:ln w="17780" cmpd="sng">
                  <a:solidFill>
                    <a:srgbClr val="002060"/>
                  </a:solidFill>
                  <a:prstDash val="solid"/>
                  <a:miter lim="800000"/>
                </a:ln>
                <a:effectLst>
                  <a:outerShdw blurRad="50800" algn="tl" rotWithShape="0">
                    <a:srgbClr val="000000"/>
                  </a:outerShdw>
                </a:effectLst>
                <a:latin typeface="Garamond" pitchFamily="18" charset="0"/>
              </a:rPr>
              <a:t>Polska dzisiaj …</a:t>
            </a:r>
            <a:br>
              <a:rPr lang="pl-PL" sz="3200" b="1" dirty="0" smtClean="0">
                <a:ln w="17780" cmpd="sng">
                  <a:solidFill>
                    <a:srgbClr val="002060"/>
                  </a:solidFill>
                  <a:prstDash val="solid"/>
                  <a:miter lim="800000"/>
                </a:ln>
                <a:effectLst>
                  <a:outerShdw blurRad="50800" algn="tl" rotWithShape="0">
                    <a:srgbClr val="000000"/>
                  </a:outerShdw>
                </a:effectLst>
                <a:latin typeface="Garamond" pitchFamily="18" charset="0"/>
              </a:rPr>
            </a:br>
            <a:endParaRPr lang="pl-PL" sz="3200" b="1" dirty="0">
              <a:ln w="17780" cmpd="sng">
                <a:solidFill>
                  <a:srgbClr val="002060"/>
                </a:solidFill>
                <a:prstDash val="solid"/>
                <a:miter lim="800000"/>
              </a:ln>
              <a:effectLst>
                <a:outerShdw blurRad="50800" algn="tl" rotWithShape="0">
                  <a:srgbClr val="000000"/>
                </a:outerShdw>
              </a:effectLst>
            </a:endParaRPr>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92D050">
                <a:alpha val="54000"/>
              </a:srgbClr>
            </a:gs>
            <a:gs pos="7001">
              <a:srgbClr val="E6E6E6"/>
            </a:gs>
            <a:gs pos="32001">
              <a:srgbClr val="7D8496"/>
            </a:gs>
            <a:gs pos="47000">
              <a:srgbClr val="E6E6E6"/>
            </a:gs>
            <a:gs pos="85001">
              <a:srgbClr val="7D8496"/>
            </a:gs>
            <a:gs pos="100000">
              <a:srgbClr val="E6E6E6"/>
            </a:gs>
          </a:gsLst>
          <a:lin ang="13500000" scaled="0"/>
          <a:tileRect/>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47664" y="404664"/>
            <a:ext cx="2905125" cy="26765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404664"/>
            <a:ext cx="3048000" cy="27146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547664" y="3212976"/>
            <a:ext cx="3009900" cy="28479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644008" y="3212976"/>
            <a:ext cx="2876550" cy="2895600"/>
          </a:xfrm>
          <a:prstGeom prst="rect">
            <a:avLst/>
          </a:prstGeom>
          <a:noFill/>
          <a:ln w="9525">
            <a:noFill/>
            <a:miter lim="800000"/>
            <a:headEnd/>
            <a:tailEnd/>
          </a:ln>
        </p:spPr>
      </p:pic>
    </p:spTree>
  </p:cSld>
  <p:clrMapOvr>
    <a:masterClrMapping/>
  </p:clrMapOvr>
  <p:transition spd="med" advClick="0" advTm="20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000" fill="hold"/>
                                        <p:tgtEl>
                                          <p:spTgt spid="1026"/>
                                        </p:tgtEl>
                                        <p:attrNameLst>
                                          <p:attrName>ppt_x</p:attrName>
                                        </p:attrNameLst>
                                      </p:cBhvr>
                                      <p:tavLst>
                                        <p:tav tm="0">
                                          <p:val>
                                            <p:strVal val="#ppt_x-.2"/>
                                          </p:val>
                                        </p:tav>
                                        <p:tav tm="100000">
                                          <p:val>
                                            <p:strVal val="#ppt_x"/>
                                          </p:val>
                                        </p:tav>
                                      </p:tavLst>
                                    </p:anim>
                                    <p:anim calcmode="lin" valueType="num">
                                      <p:cBhvr>
                                        <p:cTn id="8" dur="3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3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3000" fill="hold"/>
                                        <p:tgtEl>
                                          <p:spTgt spid="1027"/>
                                        </p:tgtEl>
                                        <p:attrNameLst>
                                          <p:attrName>ppt_x</p:attrName>
                                        </p:attrNameLst>
                                      </p:cBhvr>
                                      <p:tavLst>
                                        <p:tav tm="0">
                                          <p:val>
                                            <p:strVal val="#ppt_x-.2"/>
                                          </p:val>
                                        </p:tav>
                                        <p:tav tm="100000">
                                          <p:val>
                                            <p:strVal val="#ppt_x"/>
                                          </p:val>
                                        </p:tav>
                                      </p:tavLst>
                                    </p:anim>
                                    <p:anim calcmode="lin" valueType="num">
                                      <p:cBhvr>
                                        <p:cTn id="15" dur="3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16" dur="3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3000"/>
                                        <p:tgtEl>
                                          <p:spTgt spid="1028"/>
                                        </p:tgtEl>
                                      </p:cBhvr>
                                    </p:animEffect>
                                    <p:anim calcmode="lin" valueType="num">
                                      <p:cBhvr>
                                        <p:cTn id="22" dur="3000" fill="hold"/>
                                        <p:tgtEl>
                                          <p:spTgt spid="1028"/>
                                        </p:tgtEl>
                                        <p:attrNameLst>
                                          <p:attrName>ppt_x</p:attrName>
                                        </p:attrNameLst>
                                      </p:cBhvr>
                                      <p:tavLst>
                                        <p:tav tm="0">
                                          <p:val>
                                            <p:strVal val="#ppt_x"/>
                                          </p:val>
                                        </p:tav>
                                        <p:tav tm="100000">
                                          <p:val>
                                            <p:strVal val="#ppt_x"/>
                                          </p:val>
                                        </p:tav>
                                      </p:tavLst>
                                    </p:anim>
                                    <p:anim calcmode="lin" valueType="num">
                                      <p:cBhvr>
                                        <p:cTn id="23" dur="2700" decel="100000" fill="hold"/>
                                        <p:tgtEl>
                                          <p:spTgt spid="1028"/>
                                        </p:tgtEl>
                                        <p:attrNameLst>
                                          <p:attrName>ppt_y</p:attrName>
                                        </p:attrNameLst>
                                      </p:cBhvr>
                                      <p:tavLst>
                                        <p:tav tm="0">
                                          <p:val>
                                            <p:strVal val="#ppt_y+1"/>
                                          </p:val>
                                        </p:tav>
                                        <p:tav tm="100000">
                                          <p:val>
                                            <p:strVal val="#ppt_y-.03"/>
                                          </p:val>
                                        </p:tav>
                                      </p:tavLst>
                                    </p:anim>
                                    <p:anim calcmode="lin" valueType="num">
                                      <p:cBhvr>
                                        <p:cTn id="24" dur="300" accel="100000" fill="hold">
                                          <p:stCondLst>
                                            <p:cond delay="27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fade">
                                      <p:cBhvr>
                                        <p:cTn id="29" dur="3000"/>
                                        <p:tgtEl>
                                          <p:spTgt spid="1029"/>
                                        </p:tgtEl>
                                      </p:cBhvr>
                                    </p:animEffect>
                                    <p:anim calcmode="lin" valueType="num">
                                      <p:cBhvr>
                                        <p:cTn id="30" dur="3000" fill="hold"/>
                                        <p:tgtEl>
                                          <p:spTgt spid="1029"/>
                                        </p:tgtEl>
                                        <p:attrNameLst>
                                          <p:attrName>ppt_x</p:attrName>
                                        </p:attrNameLst>
                                      </p:cBhvr>
                                      <p:tavLst>
                                        <p:tav tm="0">
                                          <p:val>
                                            <p:strVal val="#ppt_x"/>
                                          </p:val>
                                        </p:tav>
                                        <p:tav tm="100000">
                                          <p:val>
                                            <p:strVal val="#ppt_x"/>
                                          </p:val>
                                        </p:tav>
                                      </p:tavLst>
                                    </p:anim>
                                    <p:anim calcmode="lin" valueType="num">
                                      <p:cBhvr>
                                        <p:cTn id="31" dur="2700" decel="100000" fill="hold"/>
                                        <p:tgtEl>
                                          <p:spTgt spid="1029"/>
                                        </p:tgtEl>
                                        <p:attrNameLst>
                                          <p:attrName>ppt_y</p:attrName>
                                        </p:attrNameLst>
                                      </p:cBhvr>
                                      <p:tavLst>
                                        <p:tav tm="0">
                                          <p:val>
                                            <p:strVal val="#ppt_y+1"/>
                                          </p:val>
                                        </p:tav>
                                        <p:tav tm="100000">
                                          <p:val>
                                            <p:strVal val="#ppt_y-.03"/>
                                          </p:val>
                                        </p:tav>
                                      </p:tavLst>
                                    </p:anim>
                                    <p:anim calcmode="lin" valueType="num">
                                      <p:cBhvr>
                                        <p:cTn id="32" dur="300" accel="100000" fill="hold">
                                          <p:stCondLst>
                                            <p:cond delay="2700"/>
                                          </p:stCondLst>
                                        </p:cTn>
                                        <p:tgtEl>
                                          <p:spTgt spid="10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Znalezione obrazy dla zapytania dolina chocho&amp;lstrok;owska krokusy"/>
          <p:cNvSpPr>
            <a:spLocks noChangeAspect="1" noChangeArrowheads="1"/>
          </p:cNvSpPr>
          <p:nvPr/>
        </p:nvSpPr>
        <p:spPr bwMode="auto">
          <a:xfrm>
            <a:off x="155575" y="-1927225"/>
            <a:ext cx="6010275" cy="40195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6564" name="AutoShape 4" descr="Znalezione obrazy dla zapytania dolina chocho&amp;lstrok;owska krokusy"/>
          <p:cNvSpPr>
            <a:spLocks noChangeAspect="1" noChangeArrowheads="1"/>
          </p:cNvSpPr>
          <p:nvPr/>
        </p:nvSpPr>
        <p:spPr bwMode="auto">
          <a:xfrm>
            <a:off x="155575" y="-1927225"/>
            <a:ext cx="6010275" cy="40195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6566" name="AutoShape 6" descr="Zdj&amp;eogon;cia: Dolina Chocho&amp;lstrok;owska, Tatry, Pokusa na krokusa, POLSKA"/>
          <p:cNvSpPr>
            <a:spLocks noChangeAspect="1" noChangeArrowheads="1"/>
          </p:cNvSpPr>
          <p:nvPr/>
        </p:nvSpPr>
        <p:spPr bwMode="auto">
          <a:xfrm>
            <a:off x="155575" y="-3886200"/>
            <a:ext cx="8096250" cy="80962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6568" name="Picture 8" descr="Znalezione obrazy dla zapytania dolina chocho&amp;lstrok;owska krokusy"/>
          <p:cNvPicPr>
            <a:picLocks noChangeAspect="1" noChangeArrowheads="1"/>
          </p:cNvPicPr>
          <p:nvPr/>
        </p:nvPicPr>
        <p:blipFill>
          <a:blip r:embed="rId2" cstate="print"/>
          <a:srcRect/>
          <a:stretch>
            <a:fillRect/>
          </a:stretch>
        </p:blipFill>
        <p:spPr bwMode="auto">
          <a:xfrm>
            <a:off x="467544" y="260648"/>
            <a:ext cx="4824536" cy="2736304"/>
          </a:xfrm>
          <a:prstGeom prst="rect">
            <a:avLst/>
          </a:prstGeom>
          <a:ln>
            <a:noFill/>
          </a:ln>
          <a:effectLst>
            <a:outerShdw blurRad="292100" dist="139700" dir="2700000" algn="tl" rotWithShape="0">
              <a:srgbClr val="333333">
                <a:alpha val="65000"/>
              </a:srgbClr>
            </a:outerShdw>
          </a:effectLst>
        </p:spPr>
      </p:pic>
      <p:pic>
        <p:nvPicPr>
          <p:cNvPr id="66570" name="Picture 10" descr="Znalezione obrazy dla zapytania polskie morze krajobraz"/>
          <p:cNvPicPr>
            <a:picLocks noChangeAspect="1" noChangeArrowheads="1"/>
          </p:cNvPicPr>
          <p:nvPr/>
        </p:nvPicPr>
        <p:blipFill>
          <a:blip r:embed="rId3" cstate="print"/>
          <a:srcRect/>
          <a:stretch>
            <a:fillRect/>
          </a:stretch>
        </p:blipFill>
        <p:spPr bwMode="auto">
          <a:xfrm>
            <a:off x="3923928" y="3284984"/>
            <a:ext cx="4687838" cy="33714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Click="0" advTm="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Znalezione obrazy dla zapytania szko&amp;lstrok;apodstawowa nr 5 w &amp;Lstrok;ukowie"/>
          <p:cNvPicPr>
            <a:picLocks noChangeAspect="1" noChangeArrowheads="1"/>
          </p:cNvPicPr>
          <p:nvPr/>
        </p:nvPicPr>
        <p:blipFill>
          <a:blip r:embed="rId2" cstate="print"/>
          <a:srcRect/>
          <a:stretch>
            <a:fillRect/>
          </a:stretch>
        </p:blipFill>
        <p:spPr bwMode="auto">
          <a:xfrm>
            <a:off x="755576" y="620688"/>
            <a:ext cx="4464496" cy="2952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5540" name="Picture 4" descr="Znalezione obrazy dla zapytania polski ko&amp;sacute;ció&amp;lstrok; zabytkowy budynek"/>
          <p:cNvPicPr>
            <a:picLocks noChangeAspect="1" noChangeArrowheads="1"/>
          </p:cNvPicPr>
          <p:nvPr/>
        </p:nvPicPr>
        <p:blipFill>
          <a:blip r:embed="rId3" cstate="print"/>
          <a:srcRect/>
          <a:stretch>
            <a:fillRect/>
          </a:stretch>
        </p:blipFill>
        <p:spPr bwMode="auto">
          <a:xfrm>
            <a:off x="5868144" y="2276872"/>
            <a:ext cx="2609850" cy="4019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advClick="0"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dobny obraz"/>
          <p:cNvPicPr>
            <a:picLocks noChangeAspect="1" noChangeArrowheads="1"/>
          </p:cNvPicPr>
          <p:nvPr/>
        </p:nvPicPr>
        <p:blipFill>
          <a:blip r:embed="rId3" cstate="print"/>
          <a:srcRect r="25319" b="22213"/>
          <a:stretch>
            <a:fillRect/>
          </a:stretch>
        </p:blipFill>
        <p:spPr bwMode="auto">
          <a:xfrm>
            <a:off x="0" y="0"/>
            <a:ext cx="9144000" cy="6858000"/>
          </a:xfrm>
          <a:prstGeom prst="rect">
            <a:avLst/>
          </a:prstGeom>
          <a:noFill/>
        </p:spPr>
      </p:pic>
      <p:sp>
        <p:nvSpPr>
          <p:cNvPr id="31745" name="Rectangle 1"/>
          <p:cNvSpPr>
            <a:spLocks noChangeArrowheads="1"/>
          </p:cNvSpPr>
          <p:nvPr/>
        </p:nvSpPr>
        <p:spPr bwMode="auto">
          <a:xfrm>
            <a:off x="251520" y="203689"/>
            <a:ext cx="468052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1" i="0" u="sng" strike="noStrike" normalizeH="0" baseline="0" dirty="0" smtClean="0">
                <a:ln w="10541" cmpd="sng">
                  <a:solidFill>
                    <a:schemeClr val="tx1"/>
                  </a:solidFill>
                  <a:prstDash val="solid"/>
                </a:ln>
                <a:solidFill>
                  <a:srgbClr val="FF0000"/>
                </a:solidFill>
                <a:latin typeface="Garamond" pitchFamily="18" charset="0"/>
                <a:ea typeface="Times New Roman" pitchFamily="18" charset="0"/>
              </a:rPr>
              <a:t>NIEPODLEGŁOŚĆ</a:t>
            </a:r>
            <a:r>
              <a:rPr kumimoji="0" lang="pl-PL" sz="1800" b="1" i="0"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
            </a:r>
            <a:br>
              <a:rPr kumimoji="0" lang="pl-PL" sz="1800" b="1" i="0"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i="0"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
            </a:r>
            <a:br>
              <a:rPr kumimoji="0" lang="pl-PL" sz="1800" b="1" i="0"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Spośród słów używanych nie często,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tłumnie dzisiaj na place wybiegło</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słowo piękne, jak honor i męstwo,</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słowo, które brzmi – </a:t>
            </a:r>
            <a:r>
              <a:rPr kumimoji="0" lang="pl-PL" sz="1800" b="1" u="none" strike="noStrike" normalizeH="0" baseline="0" dirty="0" smtClean="0">
                <a:ln w="10541" cmpd="sng">
                  <a:solidFill>
                    <a:schemeClr val="tx1"/>
                  </a:solidFill>
                  <a:prstDash val="solid"/>
                </a:ln>
                <a:solidFill>
                  <a:srgbClr val="FF0000"/>
                </a:solidFill>
                <a:latin typeface="Garamond" pitchFamily="18" charset="0"/>
                <a:ea typeface="Times New Roman" pitchFamily="18" charset="0"/>
              </a:rPr>
              <a:t>niepodległość.</a:t>
            </a: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 </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Niepodległość to brąz na cokołach,</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lecz na co dzień – mówiąc po prostu</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polski dom, polski las, polska szkoła,</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polska władza i polski Kościół.</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 </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Ono znaczy – bez strachu spać.</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Ono znaczy – spokojnie się budzić,</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kochać, śmiać się i pewnie trwać</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 w wolnym kraju wśród wolnych ludzi.</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
            </a:r>
            <a:b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br>
            <a:r>
              <a:rPr kumimoji="0" lang="pl-PL" sz="1800" b="1" u="none"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                                                 </a:t>
            </a:r>
            <a:r>
              <a:rPr kumimoji="0" lang="pl-PL" sz="1400" b="1" u="sng" strike="noStrike" normalizeH="0" baseline="0"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aramond" pitchFamily="18" charset="0"/>
                <a:ea typeface="Times New Roman" pitchFamily="18" charset="0"/>
              </a:rPr>
              <a:t>Marcin Wolski</a:t>
            </a:r>
          </a:p>
          <a:p>
            <a:pPr marL="0" marR="0" lvl="0" indent="0" algn="ctr" defTabSz="914400" rtl="0" eaLnBrk="1" fontAlgn="base" latinLnBrk="0" hangingPunct="1">
              <a:lnSpc>
                <a:spcPct val="100000"/>
              </a:lnSpc>
              <a:spcBef>
                <a:spcPct val="0"/>
              </a:spcBef>
              <a:spcAft>
                <a:spcPct val="0"/>
              </a:spcAft>
              <a:buClrTx/>
              <a:buSzTx/>
              <a:buFontTx/>
              <a:buNone/>
              <a:tabLst/>
            </a:pPr>
            <a:endParaRPr lang="pl-PL" sz="1400" u="sng" dirty="0" smtClean="0">
              <a:latin typeface="Garamond" pitchFamily="18"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l-PL" sz="1400" u="sng" dirty="0">
              <a:latin typeface="Garamond" pitchFamily="18"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400" strike="noStrike" cap="none" normalizeH="0" baseline="0" dirty="0" smtClean="0">
              <a:ln>
                <a:noFill/>
              </a:ln>
              <a:solidFill>
                <a:schemeClr val="tx1"/>
              </a:solidFill>
              <a:effectLst/>
              <a:latin typeface="Garamond" pitchFamily="18"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pl-PL" sz="1600" b="1" dirty="0" smtClean="0">
                <a:latin typeface="Garamond" pitchFamily="18" charset="0"/>
                <a:ea typeface="Times New Roman" pitchFamily="18" charset="0"/>
              </a:rPr>
              <a:t> </a:t>
            </a:r>
            <a:endParaRPr kumimoji="0" lang="pl-PL" sz="1600" b="1" strike="noStrike" cap="none" normalizeH="0" baseline="0" dirty="0" smtClean="0">
              <a:ln>
                <a:noFill/>
              </a:ln>
              <a:solidFill>
                <a:schemeClr val="tx1"/>
              </a:solidFill>
              <a:effectLst/>
              <a:latin typeface="Garamond"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slide(fromBottom)">
                                      <p:cBhvr>
                                        <p:cTn id="7" dur="5000"/>
                                        <p:tgtEl>
                                          <p:spTgt spid="317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dobny obraz"/>
          <p:cNvPicPr>
            <a:picLocks noChangeAspect="1" noChangeArrowheads="1"/>
          </p:cNvPicPr>
          <p:nvPr/>
        </p:nvPicPr>
        <p:blipFill>
          <a:blip r:embed="rId2" cstate="print"/>
          <a:srcRect r="25319" b="22213"/>
          <a:stretch>
            <a:fillRect/>
          </a:stretch>
        </p:blipFill>
        <p:spPr bwMode="auto">
          <a:xfrm>
            <a:off x="0" y="0"/>
            <a:ext cx="9144000" cy="6858000"/>
          </a:xfrm>
          <a:prstGeom prst="rect">
            <a:avLst/>
          </a:prstGeom>
          <a:noFill/>
        </p:spPr>
      </p:pic>
      <p:sp>
        <p:nvSpPr>
          <p:cNvPr id="2" name="Prostokąt 1"/>
          <p:cNvSpPr/>
          <p:nvPr/>
        </p:nvSpPr>
        <p:spPr>
          <a:xfrm>
            <a:off x="0" y="1772816"/>
            <a:ext cx="9144000" cy="4308872"/>
          </a:xfrm>
          <a:prstGeom prst="rect">
            <a:avLst/>
          </a:prstGeom>
        </p:spPr>
        <p:txBody>
          <a:bodyPr wrap="square">
            <a:spAutoFit/>
          </a:bodyPr>
          <a:lstStyle/>
          <a:p>
            <a:pPr lvl="0" algn="ctr" fontAlgn="base">
              <a:spcBef>
                <a:spcPct val="0"/>
              </a:spcBef>
              <a:spcAft>
                <a:spcPct val="0"/>
              </a:spcAft>
            </a:pPr>
            <a:r>
              <a:rPr lang="pl-PL" sz="4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aramond" pitchFamily="18" charset="0"/>
                <a:ea typeface="Times New Roman" pitchFamily="18" charset="0"/>
              </a:rPr>
              <a:t>Dziękuję za uwagę</a:t>
            </a:r>
          </a:p>
          <a:p>
            <a:pPr lvl="0" algn="ctr" fontAlgn="base">
              <a:spcBef>
                <a:spcPct val="0"/>
              </a:spcBef>
              <a:spcAft>
                <a:spcPct val="0"/>
              </a:spcAft>
            </a:pPr>
            <a:endParaRPr lang="pl-PL" b="1" dirty="0">
              <a:latin typeface="Garamond" pitchFamily="18" charset="0"/>
              <a:ea typeface="Times New Roman" pitchFamily="18" charset="0"/>
            </a:endParaRPr>
          </a:p>
          <a:p>
            <a:pPr lvl="0" algn="ctr" fontAlgn="base">
              <a:spcBef>
                <a:spcPct val="0"/>
              </a:spcBef>
              <a:spcAft>
                <a:spcPct val="0"/>
              </a:spcAft>
            </a:pPr>
            <a:endParaRPr lang="pl-PL" b="1" dirty="0" smtClean="0">
              <a:latin typeface="Garamond" pitchFamily="18" charset="0"/>
              <a:ea typeface="Times New Roman" pitchFamily="18" charset="0"/>
            </a:endParaRPr>
          </a:p>
          <a:p>
            <a:pPr lvl="0" algn="ctr" fontAlgn="base">
              <a:spcBef>
                <a:spcPct val="0"/>
              </a:spcBef>
              <a:spcAft>
                <a:spcPct val="0"/>
              </a:spcAft>
            </a:pPr>
            <a:endParaRPr lang="pl-PL" b="1" dirty="0">
              <a:latin typeface="Garamond" pitchFamily="18" charset="0"/>
              <a:ea typeface="Times New Roman" pitchFamily="18" charset="0"/>
            </a:endParaRPr>
          </a:p>
          <a:p>
            <a:pPr lvl="0" algn="ctr" fontAlgn="base">
              <a:spcBef>
                <a:spcPct val="0"/>
              </a:spcBef>
              <a:spcAft>
                <a:spcPct val="0"/>
              </a:spcAft>
            </a:pPr>
            <a:endParaRPr lang="pl-PL" b="1" dirty="0" smtClean="0">
              <a:latin typeface="Garamond" pitchFamily="18" charset="0"/>
              <a:ea typeface="Times New Roman" pitchFamily="18" charset="0"/>
            </a:endParaRPr>
          </a:p>
          <a:p>
            <a:pPr lvl="0" algn="ctr" fontAlgn="base">
              <a:spcBef>
                <a:spcPct val="0"/>
              </a:spcBef>
              <a:spcAft>
                <a:spcPct val="0"/>
              </a:spcAft>
            </a:pPr>
            <a:endParaRPr lang="pl-PL" b="1" dirty="0">
              <a:latin typeface="Garamond" pitchFamily="18" charset="0"/>
              <a:ea typeface="Times New Roman" pitchFamily="18" charset="0"/>
            </a:endParaRPr>
          </a:p>
          <a:p>
            <a:pPr lvl="0" algn="ctr" fontAlgn="base">
              <a:spcBef>
                <a:spcPct val="0"/>
              </a:spcBef>
              <a:spcAft>
                <a:spcPct val="0"/>
              </a:spcAft>
            </a:pPr>
            <a:endParaRPr lang="pl-PL" b="1" dirty="0" smtClean="0">
              <a:latin typeface="Garamond" pitchFamily="18" charset="0"/>
              <a:ea typeface="Times New Roman" pitchFamily="18" charset="0"/>
            </a:endParaRPr>
          </a:p>
          <a:p>
            <a:pPr lvl="0" algn="ctr" fontAlgn="base">
              <a:spcBef>
                <a:spcPct val="0"/>
              </a:spcBef>
              <a:spcAft>
                <a:spcPct val="0"/>
              </a:spcAft>
            </a:pPr>
            <a:endParaRPr lang="pl-PL" b="1" dirty="0">
              <a:latin typeface="Garamond" pitchFamily="18" charset="0"/>
              <a:ea typeface="Times New Roman" pitchFamily="18" charset="0"/>
            </a:endParaRPr>
          </a:p>
          <a:p>
            <a:pPr lvl="0" algn="ctr" fontAlgn="base">
              <a:spcBef>
                <a:spcPct val="0"/>
              </a:spcBef>
              <a:spcAft>
                <a:spcPct val="0"/>
              </a:spcAft>
            </a:pPr>
            <a:endParaRPr lang="pl-PL" b="1" dirty="0" smtClean="0">
              <a:latin typeface="Garamond" pitchFamily="18" charset="0"/>
              <a:ea typeface="Times New Roman" pitchFamily="18" charset="0"/>
            </a:endParaRPr>
          </a:p>
          <a:p>
            <a:pPr lvl="0" algn="ctr" fontAlgn="base">
              <a:spcBef>
                <a:spcPct val="0"/>
              </a:spcBef>
              <a:spcAft>
                <a:spcPct val="0"/>
              </a:spcAft>
            </a:pPr>
            <a:r>
              <a:rPr lang="pl-PL" b="1" dirty="0" smtClean="0">
                <a:latin typeface="Garamond" pitchFamily="18" charset="0"/>
                <a:ea typeface="Times New Roman" pitchFamily="18" charset="0"/>
              </a:rPr>
              <a:t>                                                Opracowała:</a:t>
            </a:r>
          </a:p>
          <a:p>
            <a:pPr lvl="0" algn="ctr" fontAlgn="base">
              <a:spcBef>
                <a:spcPct val="0"/>
              </a:spcBef>
              <a:spcAft>
                <a:spcPct val="0"/>
              </a:spcAft>
            </a:pPr>
            <a:r>
              <a:rPr kumimoji="0" lang="pl-PL" b="1" strike="noStrike" cap="none" normalizeH="0" dirty="0" smtClean="0">
                <a:ln>
                  <a:noFill/>
                </a:ln>
                <a:solidFill>
                  <a:schemeClr val="tx1"/>
                </a:solidFill>
                <a:effectLst/>
                <a:latin typeface="Garamond" pitchFamily="18" charset="0"/>
                <a:ea typeface="Times New Roman" pitchFamily="18" charset="0"/>
              </a:rPr>
              <a:t>                                                  </a:t>
            </a:r>
            <a:r>
              <a:rPr kumimoji="0" lang="pl-PL" b="1" strike="noStrike" cap="none" normalizeH="0" baseline="0" dirty="0" smtClean="0">
                <a:ln>
                  <a:noFill/>
                </a:ln>
                <a:solidFill>
                  <a:schemeClr val="tx1"/>
                </a:solidFill>
                <a:effectLst/>
                <a:latin typeface="Garamond" pitchFamily="18" charset="0"/>
                <a:ea typeface="Times New Roman" pitchFamily="18" charset="0"/>
              </a:rPr>
              <a:t>Julia </a:t>
            </a:r>
            <a:r>
              <a:rPr kumimoji="0" lang="pl-PL" b="1" strike="noStrike" cap="none" normalizeH="0" baseline="0" dirty="0" smtClean="0">
                <a:ln>
                  <a:noFill/>
                </a:ln>
                <a:solidFill>
                  <a:schemeClr val="tx1"/>
                </a:solidFill>
                <a:effectLst/>
                <a:latin typeface="Garamond" pitchFamily="18" charset="0"/>
                <a:ea typeface="Times New Roman" pitchFamily="18" charset="0"/>
              </a:rPr>
              <a:t>Semczuk</a:t>
            </a:r>
          </a:p>
          <a:p>
            <a:pPr lvl="0" algn="ctr" fontAlgn="base">
              <a:spcBef>
                <a:spcPct val="0"/>
              </a:spcBef>
              <a:spcAft>
                <a:spcPct val="0"/>
              </a:spcAft>
            </a:pPr>
            <a:r>
              <a:rPr lang="pl-PL" b="1" dirty="0" smtClean="0">
                <a:latin typeface="Garamond" pitchFamily="18" charset="0"/>
                <a:ea typeface="Times New Roman" pitchFamily="18" charset="0"/>
              </a:rPr>
              <a:t>                                                 Patrycja Ochota</a:t>
            </a:r>
            <a:endParaRPr kumimoji="0" lang="pl-PL" b="1" strike="noStrike" cap="none" normalizeH="0" baseline="0" dirty="0" smtClean="0">
              <a:ln>
                <a:noFill/>
              </a:ln>
              <a:solidFill>
                <a:schemeClr val="tx1"/>
              </a:solidFill>
              <a:effectLst/>
              <a:latin typeface="Garamond" pitchFamily="18" charset="0"/>
              <a:ea typeface="Times New Roman" pitchFamily="18" charset="0"/>
            </a:endParaRPr>
          </a:p>
          <a:p>
            <a:pPr lvl="0" algn="ctr" fontAlgn="base">
              <a:spcBef>
                <a:spcPct val="0"/>
              </a:spcBef>
              <a:spcAft>
                <a:spcPct val="0"/>
              </a:spcAft>
            </a:pPr>
            <a:r>
              <a:rPr lang="pl-PL" b="1" dirty="0" smtClean="0">
                <a:latin typeface="Garamond" pitchFamily="18" charset="0"/>
                <a:ea typeface="Times New Roman" pitchFamily="18" charset="0"/>
              </a:rPr>
              <a:t>                                                kl. </a:t>
            </a:r>
            <a:r>
              <a:rPr lang="pl-PL" b="1" dirty="0" smtClean="0">
                <a:latin typeface="Garamond" pitchFamily="18" charset="0"/>
                <a:ea typeface="Times New Roman" pitchFamily="18" charset="0"/>
              </a:rPr>
              <a:t>VII b </a:t>
            </a:r>
            <a:endParaRPr lang="pl-PL" b="1" dirty="0" smtClean="0">
              <a:latin typeface="Garamond" pitchFamily="18" charset="0"/>
              <a:ea typeface="Times New Roman" pitchFamily="18" charset="0"/>
            </a:endParaRPr>
          </a:p>
          <a:p>
            <a:pPr lvl="0" algn="ctr" fontAlgn="base">
              <a:spcBef>
                <a:spcPct val="0"/>
              </a:spcBef>
              <a:spcAft>
                <a:spcPct val="0"/>
              </a:spcAft>
            </a:pPr>
            <a:r>
              <a:rPr kumimoji="0" lang="pl-PL" b="1" strike="noStrike" cap="none" normalizeH="0" baseline="0" dirty="0" smtClean="0">
                <a:ln>
                  <a:noFill/>
                </a:ln>
                <a:solidFill>
                  <a:schemeClr val="tx1"/>
                </a:solidFill>
                <a:effectLst/>
                <a:latin typeface="Garamond" pitchFamily="18" charset="0"/>
                <a:ea typeface="Times New Roman" pitchFamily="18" charset="0"/>
              </a:rPr>
              <a:t>                                    </a:t>
            </a:r>
            <a:r>
              <a:rPr lang="pl-PL" b="1" dirty="0">
                <a:latin typeface="Garamond" pitchFamily="18" charset="0"/>
                <a:ea typeface="Times New Roman" pitchFamily="18" charset="0"/>
              </a:rPr>
              <a:t> </a:t>
            </a:r>
            <a:r>
              <a:rPr lang="pl-PL" b="1" dirty="0" smtClean="0">
                <a:latin typeface="Garamond" pitchFamily="18" charset="0"/>
                <a:ea typeface="Times New Roman" pitchFamily="18" charset="0"/>
              </a:rPr>
              <a:t>           </a:t>
            </a:r>
            <a:r>
              <a:rPr kumimoji="0" lang="pl-PL" b="1" strike="noStrike" cap="none" normalizeH="0" baseline="0" dirty="0" smtClean="0">
                <a:ln>
                  <a:noFill/>
                </a:ln>
                <a:solidFill>
                  <a:schemeClr val="tx1"/>
                </a:solidFill>
                <a:effectLst/>
                <a:latin typeface="Garamond" pitchFamily="18" charset="0"/>
                <a:ea typeface="Times New Roman" pitchFamily="18" charset="0"/>
              </a:rPr>
              <a:t>Szkoła</a:t>
            </a:r>
            <a:r>
              <a:rPr kumimoji="0" lang="pl-PL" b="1" strike="noStrike" cap="none" normalizeH="0" dirty="0" smtClean="0">
                <a:ln>
                  <a:noFill/>
                </a:ln>
                <a:solidFill>
                  <a:schemeClr val="tx1"/>
                </a:solidFill>
                <a:effectLst/>
                <a:latin typeface="Garamond" pitchFamily="18" charset="0"/>
                <a:ea typeface="Times New Roman" pitchFamily="18" charset="0"/>
              </a:rPr>
              <a:t> Podstawowa nr 5 w Łukowie</a:t>
            </a:r>
            <a:endParaRPr lang="pl-PL" dirty="0"/>
          </a:p>
        </p:txBody>
      </p:sp>
    </p:spTree>
  </p:cSld>
  <p:clrMapOvr>
    <a:masterClrMapping/>
  </p:clrMapOvr>
  <p:transition spd="med"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Podobny obraz"/>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a:xfrm>
            <a:off x="251520" y="476672"/>
            <a:ext cx="8424936" cy="5760640"/>
          </a:xfrm>
        </p:spPr>
        <p:txBody>
          <a:bodyPr>
            <a:noAutofit/>
          </a:bodyPr>
          <a:lstStyle/>
          <a:p>
            <a:pPr marL="342900" indent="-342900" fontAlgn="auto">
              <a:spcBef>
                <a:spcPts val="0"/>
              </a:spcBef>
              <a:spcAft>
                <a:spcPts val="0"/>
              </a:spcAft>
              <a:defRPr/>
            </a:pPr>
            <a:r>
              <a:rPr lang="pl-PL" sz="2000" dirty="0" smtClean="0">
                <a:solidFill>
                  <a:srgbClr val="111111"/>
                </a:solidFill>
                <a:latin typeface="Garamond" pitchFamily="18" charset="0"/>
                <a:cs typeface="Arial" pitchFamily="34" charset="0"/>
              </a:rPr>
              <a:t/>
            </a:r>
            <a:br>
              <a:rPr lang="pl-PL" sz="2000" dirty="0" smtClean="0">
                <a:solidFill>
                  <a:srgbClr val="111111"/>
                </a:solidFill>
                <a:latin typeface="Garamond" pitchFamily="18" charset="0"/>
                <a:cs typeface="Arial" pitchFamily="34" charset="0"/>
              </a:rPr>
            </a:br>
            <a:r>
              <a:rPr lang="pl-PL" sz="2000" dirty="0" smtClean="0">
                <a:solidFill>
                  <a:srgbClr val="111111"/>
                </a:solidFill>
                <a:latin typeface="Garamond" pitchFamily="18" charset="0"/>
                <a:cs typeface="Arial" pitchFamily="34" charset="0"/>
              </a:rPr>
              <a:t> W </a:t>
            </a:r>
            <a:r>
              <a:rPr lang="pl-PL" sz="2000" dirty="0">
                <a:solidFill>
                  <a:srgbClr val="111111"/>
                </a:solidFill>
                <a:latin typeface="Garamond" pitchFamily="18" charset="0"/>
                <a:cs typeface="Arial" pitchFamily="34" charset="0"/>
              </a:rPr>
              <a:t>ciągu tych dziesięcioleci Polacy niejednokrotnie chwytali broń przeciwko zaborcom. Te zrywy nazywane są powstaniami narodowowyzwoleńczymi. Na ziemiach polskich doszło do następujących insurekcji</a:t>
            </a:r>
            <a:r>
              <a:rPr lang="pl-PL" sz="2000" dirty="0" smtClean="0">
                <a:solidFill>
                  <a:srgbClr val="111111"/>
                </a:solidFill>
                <a:latin typeface="Garamond" pitchFamily="18" charset="0"/>
                <a:cs typeface="Arial" pitchFamily="34" charset="0"/>
              </a:rPr>
              <a:t>:</a:t>
            </a:r>
            <a:br>
              <a:rPr lang="pl-PL" sz="2000" dirty="0" smtClean="0">
                <a:solidFill>
                  <a:srgbClr val="111111"/>
                </a:solidFill>
                <a:latin typeface="Garamond" pitchFamily="18" charset="0"/>
                <a:cs typeface="Arial" pitchFamily="34" charset="0"/>
              </a:rPr>
            </a:br>
            <a:r>
              <a:rPr lang="pl-PL" sz="2000" b="1" dirty="0" smtClean="0">
                <a:latin typeface="Garamond" pitchFamily="18" charset="0"/>
              </a:rPr>
              <a:t>1794 r</a:t>
            </a:r>
            <a:r>
              <a:rPr lang="pl-PL" sz="2000" b="1" dirty="0">
                <a:latin typeface="Garamond" pitchFamily="18" charset="0"/>
              </a:rPr>
              <a:t>. Powstanie Kościuszkowskie (przeciw Rosji i Prusom),</a:t>
            </a:r>
            <a:br>
              <a:rPr lang="pl-PL" sz="2000" b="1" dirty="0">
                <a:latin typeface="Garamond" pitchFamily="18" charset="0"/>
              </a:rPr>
            </a:br>
            <a:r>
              <a:rPr lang="pl-PL" sz="2000" b="1" dirty="0" smtClean="0">
                <a:latin typeface="Garamond" pitchFamily="18" charset="0"/>
              </a:rPr>
              <a:t>1806 r</a:t>
            </a:r>
            <a:r>
              <a:rPr lang="pl-PL" sz="2000" b="1" dirty="0">
                <a:latin typeface="Garamond" pitchFamily="18" charset="0"/>
              </a:rPr>
              <a:t>. Powstanie Wielkopolskie (przeciw Prusom),</a:t>
            </a:r>
            <a:br>
              <a:rPr lang="pl-PL" sz="2000" b="1" dirty="0">
                <a:latin typeface="Garamond" pitchFamily="18" charset="0"/>
              </a:rPr>
            </a:br>
            <a:r>
              <a:rPr lang="pl-PL" sz="2000" b="1" dirty="0" smtClean="0">
                <a:latin typeface="Garamond" pitchFamily="18" charset="0"/>
              </a:rPr>
              <a:t>1830-31 r</a:t>
            </a:r>
            <a:r>
              <a:rPr lang="pl-PL" sz="2000" b="1" dirty="0">
                <a:latin typeface="Garamond" pitchFamily="18" charset="0"/>
              </a:rPr>
              <a:t>. Powstanie Listopadowe (przeciw Rosji),</a:t>
            </a:r>
            <a:br>
              <a:rPr lang="pl-PL" sz="2000" b="1" dirty="0">
                <a:latin typeface="Garamond" pitchFamily="18" charset="0"/>
              </a:rPr>
            </a:br>
            <a:r>
              <a:rPr lang="pl-PL" sz="2000" b="1" dirty="0" smtClean="0">
                <a:latin typeface="Garamond" pitchFamily="18" charset="0"/>
              </a:rPr>
              <a:t>1846 r</a:t>
            </a:r>
            <a:r>
              <a:rPr lang="pl-PL" sz="2000" b="1" dirty="0">
                <a:latin typeface="Garamond" pitchFamily="18" charset="0"/>
              </a:rPr>
              <a:t>. Powstanie Krakowskie (przeciw Rosji, Prusom i Austrii),</a:t>
            </a:r>
            <a:br>
              <a:rPr lang="pl-PL" sz="2000" b="1" dirty="0">
                <a:latin typeface="Garamond" pitchFamily="18" charset="0"/>
              </a:rPr>
            </a:br>
            <a:r>
              <a:rPr lang="pl-PL" sz="2000" b="1" dirty="0" smtClean="0">
                <a:latin typeface="Garamond" pitchFamily="18" charset="0"/>
              </a:rPr>
              <a:t>1863-1865 r</a:t>
            </a:r>
            <a:r>
              <a:rPr lang="pl-PL" sz="2000" b="1" dirty="0">
                <a:latin typeface="Garamond" pitchFamily="18" charset="0"/>
              </a:rPr>
              <a:t>. Powstanie Styczniowe (przeciw Rosji</a:t>
            </a:r>
            <a:r>
              <a:rPr lang="pl-PL" sz="2000" b="1" dirty="0" smtClean="0">
                <a:latin typeface="Garamond" pitchFamily="18" charset="0"/>
              </a:rPr>
              <a:t>),</a:t>
            </a:r>
            <a:br>
              <a:rPr lang="pl-PL" sz="2000" b="1" dirty="0" smtClean="0">
                <a:latin typeface="Garamond" pitchFamily="18" charset="0"/>
              </a:rPr>
            </a:br>
            <a:r>
              <a:rPr lang="pl-PL" sz="2000" b="1" dirty="0" smtClean="0">
                <a:latin typeface="Garamond" pitchFamily="18" charset="0"/>
              </a:rPr>
              <a:t>1848 r. Powstanie Poznańskie;</a:t>
            </a:r>
            <a:r>
              <a:rPr lang="pl-PL" sz="2000" b="1" dirty="0">
                <a:latin typeface="Garamond" pitchFamily="18" charset="0"/>
              </a:rPr>
              <a:t/>
            </a:r>
            <a:br>
              <a:rPr lang="pl-PL" sz="2000" b="1" dirty="0">
                <a:latin typeface="Garamond" pitchFamily="18" charset="0"/>
              </a:rPr>
            </a:br>
            <a:r>
              <a:rPr lang="pl-PL" sz="2000" b="1" dirty="0" smtClean="0">
                <a:latin typeface="Garamond" pitchFamily="18" charset="0"/>
              </a:rPr>
              <a:t>1918-1919 r</a:t>
            </a:r>
            <a:r>
              <a:rPr lang="pl-PL" sz="2000" b="1" dirty="0">
                <a:latin typeface="Garamond" pitchFamily="18" charset="0"/>
              </a:rPr>
              <a:t>. Powstanie Wielkopolskie (zbrojne wystąpienie polskich mieszkańców Wielkopolski przeciw Niemcom),</a:t>
            </a:r>
            <a:br>
              <a:rPr lang="pl-PL" sz="2000" b="1" dirty="0">
                <a:latin typeface="Garamond" pitchFamily="18" charset="0"/>
              </a:rPr>
            </a:br>
            <a:r>
              <a:rPr lang="pl-PL" sz="2000" b="1" dirty="0" smtClean="0">
                <a:latin typeface="Garamond" pitchFamily="18" charset="0"/>
              </a:rPr>
              <a:t>1919-1921 r</a:t>
            </a:r>
            <a:r>
              <a:rPr lang="pl-PL" sz="2000" b="1" dirty="0">
                <a:latin typeface="Garamond" pitchFamily="18" charset="0"/>
              </a:rPr>
              <a:t>. Powstania Śląskie (trzy konflikty zbrojne na Górnym Śląsku , jakie miały miejsce między ludnością polską i niemiecką),</a:t>
            </a:r>
            <a:br>
              <a:rPr lang="pl-PL" sz="2000" b="1" dirty="0">
                <a:latin typeface="Garamond" pitchFamily="18" charset="0"/>
              </a:rPr>
            </a:br>
            <a:r>
              <a:rPr lang="pl-PL" sz="2000" b="1" dirty="0" smtClean="0">
                <a:latin typeface="Garamond" pitchFamily="18" charset="0"/>
              </a:rPr>
              <a:t>1944 r</a:t>
            </a:r>
            <a:r>
              <a:rPr lang="pl-PL" sz="2000" b="1" dirty="0">
                <a:latin typeface="Garamond" pitchFamily="18" charset="0"/>
              </a:rPr>
              <a:t>. Powstanie Warszawskie (wystąpienie zbrojne przeciwko Niemcom </a:t>
            </a:r>
            <a:br>
              <a:rPr lang="pl-PL" sz="2000" b="1" dirty="0">
                <a:latin typeface="Garamond" pitchFamily="18" charset="0"/>
              </a:rPr>
            </a:br>
            <a:r>
              <a:rPr lang="pl-PL" sz="2000" b="1" dirty="0">
                <a:latin typeface="Garamond" pitchFamily="18" charset="0"/>
              </a:rPr>
              <a:t>      w czasie okupacji hitlerowskiej</a:t>
            </a:r>
            <a:r>
              <a:rPr lang="pl-PL" sz="2000" b="1" dirty="0" smtClean="0">
                <a:latin typeface="Garamond" pitchFamily="18" charset="0"/>
              </a:rPr>
              <a:t>).</a:t>
            </a:r>
            <a:r>
              <a:rPr lang="pl-PL" sz="2000" dirty="0">
                <a:latin typeface="Garamond" pitchFamily="18" charset="0"/>
              </a:rPr>
              <a:t/>
            </a:r>
            <a:br>
              <a:rPr lang="pl-PL" sz="2000" dirty="0">
                <a:latin typeface="Garamond" pitchFamily="18" charset="0"/>
              </a:rPr>
            </a:br>
            <a:r>
              <a:rPr lang="pl-PL" sz="2000" dirty="0">
                <a:solidFill>
                  <a:srgbClr val="111111"/>
                </a:solidFill>
                <a:latin typeface="Garamond" pitchFamily="18" charset="0"/>
                <a:cs typeface="Arial" pitchFamily="34" charset="0"/>
              </a:rPr>
              <a:t>Do zrywu narodowowyzwoleńczego zaliczamy także</a:t>
            </a:r>
            <a:r>
              <a:rPr lang="pl-PL" sz="2000" dirty="0">
                <a:solidFill>
                  <a:srgbClr val="111111"/>
                </a:solidFill>
                <a:latin typeface="Garamond" pitchFamily="18" charset="0"/>
              </a:rPr>
              <a:t/>
            </a:r>
            <a:br>
              <a:rPr lang="pl-PL" sz="2000" dirty="0">
                <a:solidFill>
                  <a:srgbClr val="111111"/>
                </a:solidFill>
                <a:latin typeface="Garamond" pitchFamily="18" charset="0"/>
              </a:rPr>
            </a:br>
            <a:r>
              <a:rPr lang="pl-PL" sz="2000" b="1" dirty="0">
                <a:solidFill>
                  <a:srgbClr val="111111"/>
                </a:solidFill>
                <a:latin typeface="Garamond" pitchFamily="18" charset="0"/>
                <a:cs typeface="Arial" pitchFamily="34" charset="0"/>
              </a:rPr>
              <a:t>Wiosnę Ludów, w zaborze pruskim i austriackim</a:t>
            </a:r>
            <a:r>
              <a:rPr lang="pl-PL" sz="2000" dirty="0">
                <a:latin typeface="Garamond" pitchFamily="18" charset="0"/>
              </a:rPr>
              <a:t> </a:t>
            </a:r>
          </a:p>
        </p:txBody>
      </p:sp>
    </p:spTree>
  </p:cSld>
  <p:clrMapOvr>
    <a:masterClrMapping/>
  </p:clrMapOvr>
  <p:transition spd="med" advClick="0" advTm="25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5122"/>
                                        </p:tgtEl>
                                        <p:attrNameLst>
                                          <p:attrName>style.visibility</p:attrName>
                                        </p:attrNameLst>
                                      </p:cBhvr>
                                      <p:to>
                                        <p:strVal val="visible"/>
                                      </p:to>
                                    </p:set>
                                    <p:anim calcmode="discrete" valueType="clr">
                                      <p:cBhvr override="childStyle">
                                        <p:cTn id="7" dur="500"/>
                                        <p:tgtEl>
                                          <p:spTgt spid="5122"/>
                                        </p:tgtEl>
                                        <p:attrNameLst>
                                          <p:attrName>style.color</p:attrName>
                                        </p:attrNameLst>
                                      </p:cBhvr>
                                      <p:tavLst>
                                        <p:tav tm="0">
                                          <p:val>
                                            <p:clrVal>
                                              <a:schemeClr val="tx1"/>
                                            </p:clrVal>
                                          </p:val>
                                        </p:tav>
                                        <p:tav tm="50000">
                                          <p:val>
                                            <p:clrVal>
                                              <a:schemeClr val="tx1"/>
                                            </p:clrVal>
                                          </p:val>
                                        </p:tav>
                                      </p:tavLst>
                                    </p:anim>
                                    <p:anim calcmode="discrete" valueType="clr">
                                      <p:cBhvr>
                                        <p:cTn id="8" dur="500"/>
                                        <p:tgtEl>
                                          <p:spTgt spid="5122"/>
                                        </p:tgtEl>
                                        <p:attrNameLst>
                                          <p:attrName>fillcolor</p:attrName>
                                        </p:attrNameLst>
                                      </p:cBhvr>
                                      <p:tavLst>
                                        <p:tav tm="0">
                                          <p:val>
                                            <p:clrVal>
                                              <a:schemeClr val="accent2"/>
                                            </p:clrVal>
                                          </p:val>
                                        </p:tav>
                                        <p:tav tm="50000">
                                          <p:val>
                                            <p:clrVal>
                                              <a:schemeClr val="hlink"/>
                                            </p:clrVal>
                                          </p:val>
                                        </p:tav>
                                      </p:tavLst>
                                    </p:anim>
                                    <p:set>
                                      <p:cBhvr>
                                        <p:cTn id="9" dur="500"/>
                                        <p:tgtEl>
                                          <p:spTgt spid="51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a:spLocks noChangeArrowheads="1"/>
          </p:cNvSpPr>
          <p:nvPr/>
        </p:nvSpPr>
        <p:spPr bwMode="auto">
          <a:xfrm>
            <a:off x="0" y="222250"/>
            <a:ext cx="9144000" cy="1076325"/>
          </a:xfrm>
          <a:prstGeom prst="rect">
            <a:avLst/>
          </a:prstGeom>
          <a:noFill/>
          <a:ln w="9525">
            <a:noFill/>
            <a:miter lim="800000"/>
            <a:headEnd/>
            <a:tailEnd/>
          </a:ln>
        </p:spPr>
        <p:txBody>
          <a:bodyPr>
            <a:spAutoFit/>
          </a:bodyPr>
          <a:lstStyle/>
          <a:p>
            <a:pPr algn="ctr"/>
            <a:r>
              <a:rPr lang="pl-PL" sz="3200" b="1" dirty="0">
                <a:latin typeface="Garamond" pitchFamily="18" charset="0"/>
              </a:rPr>
              <a:t>Powstanie Kościuszkowskie (1794r.) </a:t>
            </a:r>
          </a:p>
          <a:p>
            <a:endParaRPr lang="pl-PL" sz="3200" dirty="0">
              <a:latin typeface="Garamond" pitchFamily="18" charset="0"/>
            </a:endParaRPr>
          </a:p>
        </p:txBody>
      </p:sp>
      <p:sp>
        <p:nvSpPr>
          <p:cNvPr id="5" name="pole tekstowe 4"/>
          <p:cNvSpPr txBox="1">
            <a:spLocks noChangeArrowheads="1"/>
          </p:cNvSpPr>
          <p:nvPr/>
        </p:nvSpPr>
        <p:spPr bwMode="auto">
          <a:xfrm>
            <a:off x="683568" y="980728"/>
            <a:ext cx="8713788" cy="831850"/>
          </a:xfrm>
          <a:prstGeom prst="rect">
            <a:avLst/>
          </a:prstGeom>
          <a:noFill/>
          <a:ln w="9525">
            <a:noFill/>
            <a:miter lim="800000"/>
            <a:headEnd/>
            <a:tailEnd/>
          </a:ln>
        </p:spPr>
        <p:txBody>
          <a:bodyPr>
            <a:spAutoFit/>
          </a:bodyPr>
          <a:lstStyle/>
          <a:p>
            <a:r>
              <a:rPr lang="pl-PL" sz="2400" dirty="0">
                <a:latin typeface="Calibri" pitchFamily="34" charset="0"/>
              </a:rPr>
              <a:t>     </a:t>
            </a:r>
            <a:r>
              <a:rPr lang="pl-PL" sz="2400" dirty="0">
                <a:latin typeface="Garamond" pitchFamily="18" charset="0"/>
              </a:rPr>
              <a:t>Pierwsze powstanie narodowowyzwoleńcze, które trwało </a:t>
            </a:r>
          </a:p>
          <a:p>
            <a:pPr algn="ctr"/>
            <a:r>
              <a:rPr lang="pl-PL" sz="2400" dirty="0">
                <a:latin typeface="Garamond" pitchFamily="18" charset="0"/>
              </a:rPr>
              <a:t>8 miesięcy (od marca 1794 do listopada 1794).</a:t>
            </a:r>
          </a:p>
        </p:txBody>
      </p:sp>
      <p:pic>
        <p:nvPicPr>
          <p:cNvPr id="2" name="Obraz 1"/>
          <p:cNvPicPr>
            <a:picLocks noChangeAspect="1"/>
          </p:cNvPicPr>
          <p:nvPr/>
        </p:nvPicPr>
        <p:blipFill>
          <a:blip r:embed="rId2" cstate="print">
            <a:extLst>
              <a:ext uri="{28A0092B-C50C-407E-A947-70E740481C1C}"/>
            </a:extLst>
          </a:blip>
          <a:stretch>
            <a:fillRect/>
          </a:stretch>
        </p:blipFill>
        <p:spPr>
          <a:xfrm>
            <a:off x="2267745" y="2348880"/>
            <a:ext cx="4104456" cy="367240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5"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dow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Znalezione obrazy dla zapytania bitwa pod rac&amp;lstrok;awicami"/>
          <p:cNvPicPr>
            <a:picLocks noChangeAspect="1" noChangeArrowheads="1"/>
          </p:cNvPicPr>
          <p:nvPr/>
        </p:nvPicPr>
        <p:blipFill>
          <a:blip r:embed="rId2" cstate="print"/>
          <a:srcRect/>
          <a:stretch>
            <a:fillRect/>
          </a:stretch>
        </p:blipFill>
        <p:spPr bwMode="auto">
          <a:xfrm>
            <a:off x="899592" y="2204864"/>
            <a:ext cx="6991350" cy="3933826"/>
          </a:xfrm>
          <a:prstGeom prst="rect">
            <a:avLst/>
          </a:prstGeom>
          <a:noFill/>
        </p:spPr>
      </p:pic>
      <p:sp>
        <p:nvSpPr>
          <p:cNvPr id="3" name="Prostokąt 2"/>
          <p:cNvSpPr/>
          <p:nvPr/>
        </p:nvSpPr>
        <p:spPr>
          <a:xfrm>
            <a:off x="899592" y="548680"/>
            <a:ext cx="6984776" cy="1200329"/>
          </a:xfrm>
          <a:prstGeom prst="rect">
            <a:avLst/>
          </a:prstGeom>
        </p:spPr>
        <p:txBody>
          <a:bodyPr wrap="square">
            <a:spAutoFit/>
          </a:bodyPr>
          <a:lstStyle/>
          <a:p>
            <a:pPr algn="ctr"/>
            <a:r>
              <a:rPr lang="pl-PL" sz="2400" dirty="0" smtClean="0">
                <a:latin typeface="Garamond" pitchFamily="18" charset="0"/>
              </a:rPr>
              <a:t>Pierwsza bitwa insurekcji odbyła się pod Racławicami </a:t>
            </a:r>
          </a:p>
          <a:p>
            <a:pPr algn="ctr"/>
            <a:r>
              <a:rPr lang="pl-PL" sz="2400" dirty="0" smtClean="0">
                <a:latin typeface="Garamond" pitchFamily="18" charset="0"/>
              </a:rPr>
              <a:t>(4 kwietnia 1794 r.), gdzie spotkały się oddziały Tadeusza Kościuszki zmierzające do Warszawy i oddziały carskie.</a:t>
            </a:r>
            <a:endParaRPr lang="pl-PL" sz="2400" dirty="0">
              <a:latin typeface="Garamond" pitchFamily="18" charset="0"/>
            </a:endParaRPr>
          </a:p>
        </p:txBody>
      </p:sp>
    </p:spTree>
  </p:cSld>
  <p:clrMapOvr>
    <a:masterClrMapping/>
  </p:clrMapOvr>
  <p:transition spd="slow" advClick="0" advTm="10000">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style.rotation</p:attrName>
                                        </p:attrNameLst>
                                      </p:cBhvr>
                                      <p:tavLst>
                                        <p:tav tm="0">
                                          <p:val>
                                            <p:fltVal val="720"/>
                                          </p:val>
                                        </p:tav>
                                        <p:tav tm="100000">
                                          <p:val>
                                            <p:fltVal val="0"/>
                                          </p:val>
                                        </p:tav>
                                      </p:tavLst>
                                    </p:anim>
                                    <p:anim calcmode="lin" valueType="num">
                                      <p:cBhvr>
                                        <p:cTn id="9" dur="3000" fill="hold"/>
                                        <p:tgtEl>
                                          <p:spTgt spid="3"/>
                                        </p:tgtEl>
                                        <p:attrNameLst>
                                          <p:attrName>ppt_h</p:attrName>
                                        </p:attrNameLst>
                                      </p:cBhvr>
                                      <p:tavLst>
                                        <p:tav tm="0">
                                          <p:val>
                                            <p:fltVal val="0"/>
                                          </p:val>
                                        </p:tav>
                                        <p:tav tm="100000">
                                          <p:val>
                                            <p:strVal val="#ppt_h"/>
                                          </p:val>
                                        </p:tav>
                                      </p:tavLst>
                                    </p:anim>
                                    <p:anim calcmode="lin" valueType="num">
                                      <p:cBhvr>
                                        <p:cTn id="10" dur="3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39938"/>
                                        </p:tgtEl>
                                        <p:attrNameLst>
                                          <p:attrName>style.visibility</p:attrName>
                                        </p:attrNameLst>
                                      </p:cBhvr>
                                      <p:to>
                                        <p:strVal val="visible"/>
                                      </p:to>
                                    </p:set>
                                    <p:anim calcmode="lin" valueType="num">
                                      <p:cBhvr>
                                        <p:cTn id="15" dur="5000" fill="hold"/>
                                        <p:tgtEl>
                                          <p:spTgt spid="39938"/>
                                        </p:tgtEl>
                                        <p:attrNameLst>
                                          <p:attrName>ppt_w</p:attrName>
                                        </p:attrNameLst>
                                      </p:cBhvr>
                                      <p:tavLst>
                                        <p:tav tm="0" fmla="#ppt_w*sin(2.5*pi*$)">
                                          <p:val>
                                            <p:fltVal val="0"/>
                                          </p:val>
                                        </p:tav>
                                        <p:tav tm="100000">
                                          <p:val>
                                            <p:fltVal val="1"/>
                                          </p:val>
                                        </p:tav>
                                      </p:tavLst>
                                    </p:anim>
                                    <p:anim calcmode="lin" valueType="num">
                                      <p:cBhvr>
                                        <p:cTn id="16" dur="5000" fill="hold"/>
                                        <p:tgtEl>
                                          <p:spTgt spid="399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067944" y="1484784"/>
            <a:ext cx="4383906" cy="3096344"/>
          </a:xfrm>
        </p:spPr>
        <p:style>
          <a:lnRef idx="0">
            <a:scrgbClr r="0" g="0" b="0"/>
          </a:lnRef>
          <a:fillRef idx="1001">
            <a:schemeClr val="lt1"/>
          </a:fillRef>
          <a:effectRef idx="0">
            <a:scrgbClr r="0" g="0" b="0"/>
          </a:effectRef>
          <a:fontRef idx="major"/>
        </p:style>
        <p:txBody>
          <a:bodyPr>
            <a:normAutofit/>
          </a:bodyPr>
          <a:lstStyle/>
          <a:p>
            <a:r>
              <a:rPr lang="pl-PL" sz="3600" b="1" dirty="0" smtClean="0">
                <a:latin typeface="Garamond" pitchFamily="18" charset="0"/>
              </a:rPr>
              <a:t/>
            </a:r>
            <a:br>
              <a:rPr lang="pl-PL" sz="3600" b="1" dirty="0" smtClean="0">
                <a:latin typeface="Garamond" pitchFamily="18" charset="0"/>
              </a:rPr>
            </a:br>
            <a:r>
              <a:rPr lang="pl-PL" sz="3600" b="1" dirty="0">
                <a:latin typeface="Garamond" pitchFamily="18" charset="0"/>
              </a:rPr>
              <a:t/>
            </a:r>
            <a:br>
              <a:rPr lang="pl-PL" sz="3600" b="1" dirty="0">
                <a:latin typeface="Garamond" pitchFamily="18" charset="0"/>
              </a:rPr>
            </a:br>
            <a:r>
              <a:rPr lang="pl-PL" sz="2700" dirty="0">
                <a:effectLst>
                  <a:glow rad="63500">
                    <a:schemeClr val="accent2">
                      <a:satMod val="175000"/>
                      <a:alpha val="40000"/>
                    </a:schemeClr>
                  </a:glow>
                </a:effectLst>
                <a:latin typeface="Garamond" pitchFamily="18" charset="0"/>
              </a:rPr>
              <a:t>P</a:t>
            </a:r>
            <a:r>
              <a:rPr lang="pl-PL" sz="2700" dirty="0" smtClean="0">
                <a:effectLst>
                  <a:glow rad="63500">
                    <a:schemeClr val="accent2">
                      <a:satMod val="175000"/>
                      <a:alpha val="40000"/>
                    </a:schemeClr>
                  </a:glow>
                </a:effectLst>
                <a:latin typeface="Garamond" pitchFamily="18" charset="0"/>
              </a:rPr>
              <a:t>róbowano </a:t>
            </a:r>
            <a:r>
              <a:rPr lang="pl-PL" sz="2700" dirty="0">
                <a:effectLst>
                  <a:glow rad="63500">
                    <a:schemeClr val="accent2">
                      <a:satMod val="175000"/>
                      <a:alpha val="40000"/>
                    </a:schemeClr>
                  </a:glow>
                </a:effectLst>
                <a:latin typeface="Garamond" pitchFamily="18" charset="0"/>
              </a:rPr>
              <a:t>pod wodzą Tadeusza Kościuszki zażegnać ostatni rozbiór, lecz próba była daremna.</a:t>
            </a:r>
          </a:p>
        </p:txBody>
      </p:sp>
      <p:pic>
        <p:nvPicPr>
          <p:cNvPr id="3" name="Obraz 2"/>
          <p:cNvPicPr>
            <a:picLocks noChangeAspect="1"/>
          </p:cNvPicPr>
          <p:nvPr/>
        </p:nvPicPr>
        <p:blipFill>
          <a:blip r:embed="rId2" cstate="print">
            <a:extLst>
              <a:ext uri="{28A0092B-C50C-407E-A947-70E740481C1C}"/>
            </a:extLst>
          </a:blip>
          <a:stretch>
            <a:fillRect/>
          </a:stretch>
        </p:blipFill>
        <p:spPr>
          <a:xfrm>
            <a:off x="467544" y="980728"/>
            <a:ext cx="3384376" cy="439248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1" nodeType="clickEffect">
                                  <p:stCondLst>
                                    <p:cond delay="0"/>
                                  </p:stCondLst>
                                  <p:childTnLst>
                                    <p:set>
                                      <p:cBhvr>
                                        <p:cTn id="14" dur="1" fill="hold">
                                          <p:stCondLst>
                                            <p:cond delay="0"/>
                                          </p:stCondLst>
                                        </p:cTn>
                                        <p:tgtEl>
                                          <p:spTgt spid="48130"/>
                                        </p:tgtEl>
                                        <p:attrNameLst>
                                          <p:attrName>style.visibility</p:attrName>
                                        </p:attrNameLst>
                                      </p:cBhvr>
                                      <p:to>
                                        <p:strVal val="visible"/>
                                      </p:to>
                                    </p:set>
                                    <p:anim calcmode="lin" valueType="num">
                                      <p:cBhvr>
                                        <p:cTn id="15" dur="5000" fill="hold"/>
                                        <p:tgtEl>
                                          <p:spTgt spid="48130"/>
                                        </p:tgtEl>
                                        <p:attrNameLst>
                                          <p:attrName>ppt_w</p:attrName>
                                        </p:attrNameLst>
                                      </p:cBhvr>
                                      <p:tavLst>
                                        <p:tav tm="0" fmla="#ppt_w*sin(2.5*pi*$)">
                                          <p:val>
                                            <p:fltVal val="0"/>
                                          </p:val>
                                        </p:tav>
                                        <p:tav tm="100000">
                                          <p:val>
                                            <p:fltVal val="1"/>
                                          </p:val>
                                        </p:tav>
                                      </p:tavLst>
                                    </p:anim>
                                    <p:anim calcmode="lin" valueType="num">
                                      <p:cBhvr>
                                        <p:cTn id="16" dur="5000" fill="hold"/>
                                        <p:tgtEl>
                                          <p:spTgt spid="481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764705"/>
            <a:ext cx="6696744" cy="23391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pl-PL" b="1" dirty="0" smtClean="0"/>
          </a:p>
          <a:p>
            <a:pPr algn="ctr"/>
            <a:r>
              <a:rPr lang="pl-PL" sz="3200" b="1" dirty="0" smtClean="0">
                <a:latin typeface="Garamond" pitchFamily="18" charset="0"/>
              </a:rPr>
              <a:t>Powstanie wielkopolskie 1806</a:t>
            </a:r>
            <a:r>
              <a:rPr lang="pl-PL" sz="3200" dirty="0" smtClean="0">
                <a:latin typeface="Garamond" pitchFamily="18" charset="0"/>
              </a:rPr>
              <a:t> roku </a:t>
            </a:r>
            <a:r>
              <a:rPr lang="pl-PL" sz="2400" dirty="0" smtClean="0">
                <a:latin typeface="Garamond" pitchFamily="18" charset="0"/>
              </a:rPr>
              <a:t>– zbrojne wystąpienie ludności polskiej przeciw wojskom pruskim w </a:t>
            </a:r>
            <a:r>
              <a:rPr lang="pl-PL" sz="2400" b="1" dirty="0" smtClean="0">
                <a:latin typeface="Garamond" pitchFamily="18" charset="0"/>
              </a:rPr>
              <a:t>1806</a:t>
            </a:r>
            <a:r>
              <a:rPr lang="pl-PL" sz="2400" dirty="0" smtClean="0">
                <a:latin typeface="Garamond" pitchFamily="18" charset="0"/>
              </a:rPr>
              <a:t> roku. ... Sukces tego powstania bezpośrednio przyczynił się do utworzenia Księstwa Warszawskiego w 1807 roku.</a:t>
            </a:r>
            <a:endParaRPr lang="pl-PL" sz="2400" dirty="0">
              <a:latin typeface="Garamond" pitchFamily="18" charset="0"/>
            </a:endParaRPr>
          </a:p>
        </p:txBody>
      </p:sp>
      <p:pic>
        <p:nvPicPr>
          <p:cNvPr id="36866" name="Picture 2" descr="Znaleziony obraz"/>
          <p:cNvPicPr>
            <a:picLocks noChangeAspect="1" noChangeArrowheads="1"/>
          </p:cNvPicPr>
          <p:nvPr/>
        </p:nvPicPr>
        <p:blipFill>
          <a:blip r:embed="rId2" cstate="print"/>
          <a:srcRect/>
          <a:stretch>
            <a:fillRect/>
          </a:stretch>
        </p:blipFill>
        <p:spPr bwMode="auto">
          <a:xfrm>
            <a:off x="3203848" y="3284984"/>
            <a:ext cx="2808312" cy="2852539"/>
          </a:xfrm>
          <a:prstGeom prst="rect">
            <a:avLst/>
          </a:prstGeom>
          <a:noFill/>
        </p:spPr>
      </p:pic>
    </p:spTree>
  </p:cSld>
  <p:clrMapOvr>
    <a:masterClrMapping/>
  </p:clrMapOvr>
  <p:transition spd="med" advClick="0" advTm="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6866"/>
                                        </p:tgtEl>
                                        <p:attrNameLst>
                                          <p:attrName>style.visibility</p:attrName>
                                        </p:attrNameLst>
                                      </p:cBhvr>
                                      <p:to>
                                        <p:strVal val="visible"/>
                                      </p:to>
                                    </p:set>
                                    <p:animScale>
                                      <p:cBhvr>
                                        <p:cTn id="15" dur="5000" decel="50000" fill="hold">
                                          <p:stCondLst>
                                            <p:cond delay="0"/>
                                          </p:stCondLst>
                                        </p:cTn>
                                        <p:tgtEl>
                                          <p:spTgt spid="368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5000" decel="50000" fill="hold">
                                          <p:stCondLst>
                                            <p:cond delay="0"/>
                                          </p:stCondLst>
                                        </p:cTn>
                                        <p:tgtEl>
                                          <p:spTgt spid="36866"/>
                                        </p:tgtEl>
                                        <p:attrNameLst>
                                          <p:attrName>ppt_x</p:attrName>
                                          <p:attrName>ppt_y</p:attrName>
                                        </p:attrNameLst>
                                      </p:cBhvr>
                                    </p:animMotion>
                                    <p:animEffect transition="in" filter="fade">
                                      <p:cBhvr>
                                        <p:cTn id="17" dur="5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528" y="332656"/>
            <a:ext cx="8496944" cy="6120680"/>
          </a:xfrm>
        </p:spPr>
        <p:style>
          <a:lnRef idx="1">
            <a:schemeClr val="accent2"/>
          </a:lnRef>
          <a:fillRef idx="2">
            <a:schemeClr val="accent2"/>
          </a:fillRef>
          <a:effectRef idx="1">
            <a:schemeClr val="accent2"/>
          </a:effectRef>
          <a:fontRef idx="minor">
            <a:schemeClr val="dk1"/>
          </a:fontRef>
        </p:style>
        <p:txBody>
          <a:bodyPr>
            <a:normAutofit/>
          </a:bodyPr>
          <a:lstStyle/>
          <a:p>
            <a:r>
              <a:rPr lang="pl-PL" sz="3600" b="1" dirty="0" smtClean="0">
                <a:ln>
                  <a:solidFill>
                    <a:schemeClr val="accent3">
                      <a:lumMod val="75000"/>
                    </a:schemeClr>
                  </a:solidFill>
                </a:ln>
                <a:latin typeface="Garamond" pitchFamily="18" charset="0"/>
              </a:rPr>
              <a:t>Powstanie Listopadowe 1830 </a:t>
            </a:r>
            <a:r>
              <a:rPr lang="pl-PL" sz="3600" b="1" dirty="0">
                <a:ln>
                  <a:solidFill>
                    <a:schemeClr val="accent3">
                      <a:lumMod val="75000"/>
                    </a:schemeClr>
                  </a:solidFill>
                </a:ln>
                <a:latin typeface="Garamond" pitchFamily="18" charset="0"/>
              </a:rPr>
              <a:t>– 1831 r</a:t>
            </a:r>
            <a:r>
              <a:rPr lang="pl-PL" sz="3600" b="1" dirty="0" smtClean="0">
                <a:ln>
                  <a:solidFill>
                    <a:schemeClr val="accent3">
                      <a:lumMod val="75000"/>
                    </a:schemeClr>
                  </a:solidFill>
                </a:ln>
                <a:latin typeface="Garamond" pitchFamily="18" charset="0"/>
              </a:rPr>
              <a:t>.</a:t>
            </a:r>
            <a:r>
              <a:rPr lang="pl-PL" sz="3200" b="1" dirty="0" smtClean="0">
                <a:ln>
                  <a:solidFill>
                    <a:schemeClr val="accent3">
                      <a:lumMod val="75000"/>
                    </a:schemeClr>
                  </a:solidFill>
                </a:ln>
                <a:latin typeface="Garamond" pitchFamily="18" charset="0"/>
              </a:rPr>
              <a:t/>
            </a:r>
            <a:br>
              <a:rPr lang="pl-PL" sz="3200" b="1" dirty="0" smtClean="0">
                <a:ln>
                  <a:solidFill>
                    <a:schemeClr val="accent3">
                      <a:lumMod val="75000"/>
                    </a:schemeClr>
                  </a:solidFill>
                </a:ln>
                <a:latin typeface="Garamond" pitchFamily="18" charset="0"/>
              </a:rPr>
            </a:br>
            <a:r>
              <a:rPr lang="pl-PL" sz="3200" b="1" dirty="0" smtClean="0">
                <a:ln>
                  <a:solidFill>
                    <a:schemeClr val="accent3">
                      <a:lumMod val="75000"/>
                    </a:schemeClr>
                  </a:solidFill>
                </a:ln>
                <a:latin typeface="Garamond" pitchFamily="18" charset="0"/>
              </a:rPr>
              <a:t> </a:t>
            </a:r>
            <a:br>
              <a:rPr lang="pl-PL" sz="3200" b="1" dirty="0" smtClean="0">
                <a:ln>
                  <a:solidFill>
                    <a:schemeClr val="accent3">
                      <a:lumMod val="75000"/>
                    </a:schemeClr>
                  </a:solidFill>
                </a:ln>
                <a:latin typeface="Garamond" pitchFamily="18" charset="0"/>
              </a:rPr>
            </a:br>
            <a:r>
              <a:rPr lang="pl-PL" sz="2400" dirty="0" smtClean="0">
                <a:ln>
                  <a:solidFill>
                    <a:schemeClr val="accent3">
                      <a:lumMod val="75000"/>
                    </a:schemeClr>
                  </a:solidFill>
                </a:ln>
                <a:latin typeface="Calibri" pitchFamily="34" charset="0"/>
              </a:rPr>
              <a:t> </a:t>
            </a:r>
            <a:r>
              <a:rPr lang="pl-PL" sz="2700" dirty="0" smtClean="0">
                <a:ln>
                  <a:solidFill>
                    <a:schemeClr val="accent3">
                      <a:lumMod val="75000"/>
                    </a:schemeClr>
                  </a:solidFill>
                </a:ln>
                <a:latin typeface="Garamond" pitchFamily="18" charset="0"/>
              </a:rPr>
              <a:t>Wieczorem 29 listopada 1830 roku grupa patriotów rozpoczęła akcję powstańczą atakiem na </a:t>
            </a:r>
            <a:r>
              <a:rPr lang="pl-PL" sz="2700" b="1" dirty="0" smtClean="0">
                <a:ln>
                  <a:solidFill>
                    <a:schemeClr val="accent3">
                      <a:lumMod val="75000"/>
                    </a:schemeClr>
                  </a:solidFill>
                </a:ln>
                <a:latin typeface="Garamond" pitchFamily="18" charset="0"/>
              </a:rPr>
              <a:t>Belweder</a:t>
            </a:r>
            <a:r>
              <a:rPr lang="pl-PL" sz="2700" dirty="0" smtClean="0">
                <a:ln>
                  <a:solidFill>
                    <a:schemeClr val="accent3">
                      <a:lumMod val="75000"/>
                    </a:schemeClr>
                  </a:solidFill>
                </a:ln>
                <a:latin typeface="Garamond" pitchFamily="18" charset="0"/>
              </a:rPr>
              <a:t>, siedzibę wielkiego księcia Konstantego.</a:t>
            </a:r>
            <a:br>
              <a:rPr lang="pl-PL" sz="2700" dirty="0" smtClean="0">
                <a:ln>
                  <a:solidFill>
                    <a:schemeClr val="accent3">
                      <a:lumMod val="75000"/>
                    </a:schemeClr>
                  </a:solidFill>
                </a:ln>
                <a:latin typeface="Garamond" pitchFamily="18" charset="0"/>
              </a:rPr>
            </a:br>
            <a:r>
              <a:rPr lang="pl-PL" sz="2700" dirty="0" smtClean="0">
                <a:ln>
                  <a:solidFill>
                    <a:schemeClr val="accent3">
                      <a:lumMod val="75000"/>
                    </a:schemeClr>
                  </a:solidFill>
                </a:ln>
                <a:latin typeface="Garamond" pitchFamily="18" charset="0"/>
              </a:rPr>
              <a:t>     Fundamentalną przyczyną upadku powstania była nieudolność, niezdecydowanie i zachowawcze postępowanie przywódców.</a:t>
            </a:r>
            <a:br>
              <a:rPr lang="pl-PL" sz="2700" dirty="0" smtClean="0">
                <a:ln>
                  <a:solidFill>
                    <a:schemeClr val="accent3">
                      <a:lumMod val="75000"/>
                    </a:schemeClr>
                  </a:solidFill>
                </a:ln>
                <a:latin typeface="Garamond" pitchFamily="18" charset="0"/>
              </a:rPr>
            </a:br>
            <a:r>
              <a:rPr lang="pl-PL" sz="2700" dirty="0" smtClean="0">
                <a:ln>
                  <a:solidFill>
                    <a:schemeClr val="accent3">
                      <a:lumMod val="75000"/>
                    </a:schemeClr>
                  </a:solidFill>
                </a:ln>
                <a:latin typeface="Garamond" pitchFamily="18" charset="0"/>
              </a:rPr>
              <a:t>Powstanie trwało 11 miesięcy. </a:t>
            </a:r>
            <a:r>
              <a:rPr lang="pl-PL" sz="2400" b="1" dirty="0" smtClean="0">
                <a:ln>
                  <a:solidFill>
                    <a:schemeClr val="accent3">
                      <a:lumMod val="75000"/>
                    </a:schemeClr>
                  </a:solidFill>
                </a:ln>
                <a:latin typeface="Garamond" pitchFamily="18" charset="0"/>
              </a:rPr>
              <a:t/>
            </a:r>
            <a:br>
              <a:rPr lang="pl-PL" sz="2400" b="1" dirty="0" smtClean="0">
                <a:ln>
                  <a:solidFill>
                    <a:schemeClr val="accent3">
                      <a:lumMod val="75000"/>
                    </a:schemeClr>
                  </a:solidFill>
                </a:ln>
                <a:latin typeface="Garamond" pitchFamily="18" charset="0"/>
              </a:rPr>
            </a:br>
            <a:r>
              <a:rPr lang="pl-PL" sz="2700" dirty="0" smtClean="0">
                <a:ln>
                  <a:solidFill>
                    <a:schemeClr val="accent3">
                      <a:lumMod val="75000"/>
                    </a:schemeClr>
                  </a:solidFill>
                </a:ln>
                <a:latin typeface="Garamond" pitchFamily="18" charset="0"/>
              </a:rPr>
              <a:t>Wielu sławnych ludzi, musiało opuścić Polskę. Jednak na obczyźnie dokonywali wielkich rzeczy</a:t>
            </a:r>
            <a:br>
              <a:rPr lang="pl-PL" sz="2700" dirty="0" smtClean="0">
                <a:ln>
                  <a:solidFill>
                    <a:schemeClr val="accent3">
                      <a:lumMod val="75000"/>
                    </a:schemeClr>
                  </a:solidFill>
                </a:ln>
                <a:latin typeface="Garamond" pitchFamily="18" charset="0"/>
              </a:rPr>
            </a:br>
            <a:r>
              <a:rPr lang="pl-PL" sz="2700" dirty="0" smtClean="0">
                <a:ln>
                  <a:solidFill>
                    <a:schemeClr val="accent3">
                      <a:lumMod val="75000"/>
                    </a:schemeClr>
                  </a:solidFill>
                </a:ln>
                <a:latin typeface="Garamond" pitchFamily="18" charset="0"/>
              </a:rPr>
              <a:t>z myślą o Ojczyźnie, wiedzieli, że naród przetrwa. </a:t>
            </a:r>
            <a:endParaRPr lang="pl-PL" sz="2700" dirty="0">
              <a:ln>
                <a:solidFill>
                  <a:schemeClr val="accent3">
                    <a:lumMod val="75000"/>
                  </a:schemeClr>
                </a:solidFill>
              </a:ln>
              <a:latin typeface="Garamond" pitchFamily="18" charset="0"/>
            </a:endParaRPr>
          </a:p>
        </p:txBody>
      </p:sp>
    </p:spTree>
  </p:cSld>
  <p:clrMapOvr>
    <a:masterClrMapping/>
  </p:clrMapOvr>
  <p:transition advClick="0" advTm="15000">
    <p:wedg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826</Words>
  <Application>Microsoft Office PowerPoint</Application>
  <PresentationFormat>Pokaz na ekranie (4:3)</PresentationFormat>
  <Paragraphs>74</Paragraphs>
  <Slides>33</Slides>
  <Notes>1</Notes>
  <HiddenSlides>0</HiddenSlides>
  <MMClips>1</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Motyw pakietu Office</vt:lpstr>
      <vt:lpstr>Moja  Niepodległa </vt:lpstr>
      <vt:lpstr>Rozbiory Polski  </vt:lpstr>
      <vt:lpstr>Slajd 3</vt:lpstr>
      <vt:lpstr>  W ciągu tych dziesięcioleci Polacy niejednokrotnie chwytali broń przeciwko zaborcom. Te zrywy nazywane są powstaniami narodowowyzwoleńczymi. Na ziemiach polskich doszło do następujących insurekcji: 1794 r. Powstanie Kościuszkowskie (przeciw Rosji i Prusom), 1806 r. Powstanie Wielkopolskie (przeciw Prusom), 1830-31 r. Powstanie Listopadowe (przeciw Rosji), 1846 r. Powstanie Krakowskie (przeciw Rosji, Prusom i Austrii), 1863-1865 r. Powstanie Styczniowe (przeciw Rosji), 1848 r. Powstanie Poznańskie; 1918-1919 r. Powstanie Wielkopolskie (zbrojne wystąpienie polskich mieszkańców Wielkopolski przeciw Niemcom), 1919-1921 r. Powstania Śląskie (trzy konflikty zbrojne na Górnym Śląsku , jakie miały miejsce między ludnością polską i niemiecką), 1944 r. Powstanie Warszawskie (wystąpienie zbrojne przeciwko Niemcom        w czasie okupacji hitlerowskiej). Do zrywu narodowowyzwoleńczego zaliczamy także Wiosnę Ludów, w zaborze pruskim i austriackim </vt:lpstr>
      <vt:lpstr>Slajd 5</vt:lpstr>
      <vt:lpstr>Slajd 6</vt:lpstr>
      <vt:lpstr>  Próbowano pod wodzą Tadeusza Kościuszki zażegnać ostatni rozbiór, lecz próba była daremna.</vt:lpstr>
      <vt:lpstr>Slajd 8</vt:lpstr>
      <vt:lpstr>Powstanie Listopadowe 1830 – 1831 r.    Wieczorem 29 listopada 1830 roku grupa patriotów rozpoczęła akcję powstańczą atakiem na Belweder, siedzibę wielkiego księcia Konstantego.      Fundamentalną przyczyną upadku powstania była nieudolność, niezdecydowanie i zachowawcze postępowanie przywódców. Powstanie trwało 11 miesięcy.  Wielu sławnych ludzi, musiało opuścić Polskę. Jednak na obczyźnie dokonywali wielkich rzeczy z myślą o Ojczyźnie, wiedzieli, że naród przetrwa. </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„Jeszcze Polska nie zginęła…”</vt:lpstr>
      <vt:lpstr>Slajd 27</vt:lpstr>
      <vt:lpstr> Symbole narodowe</vt:lpstr>
      <vt:lpstr>Slajd 29</vt:lpstr>
      <vt:lpstr>Slajd 30</vt:lpstr>
      <vt:lpstr>Slajd 31</vt:lpstr>
      <vt:lpstr>Slajd 32</vt:lpstr>
      <vt:lpstr>Slajd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Niepodległa </dc:title>
  <dc:creator>user</dc:creator>
  <cp:lastModifiedBy>user</cp:lastModifiedBy>
  <cp:revision>76</cp:revision>
  <dcterms:created xsi:type="dcterms:W3CDTF">2017-10-15T12:46:44Z</dcterms:created>
  <dcterms:modified xsi:type="dcterms:W3CDTF">2019-01-04T18:47:24Z</dcterms:modified>
</cp:coreProperties>
</file>