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Default Extension="gif" ContentType="image/gif"/>
  <Override PartName="/ppt/tags/tag24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7" r:id="rId10"/>
    <p:sldId id="268" r:id="rId11"/>
    <p:sldId id="270" r:id="rId12"/>
    <p:sldId id="271" r:id="rId13"/>
    <p:sldId id="272" r:id="rId14"/>
    <p:sldId id="273" r:id="rId15"/>
    <p:sldId id="276" r:id="rId16"/>
    <p:sldId id="275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9" r:id="rId27"/>
    <p:sldId id="287" r:id="rId28"/>
    <p:sldId id="288" r:id="rId29"/>
    <p:sldId id="290" r:id="rId30"/>
    <p:sldId id="292" r:id="rId3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410" initials="t" lastIdx="1" clrIdx="0">
    <p:extLst>
      <p:ext uri="{19B8F6BF-5375-455C-9EA6-DF929625EA0E}">
        <p15:presenceInfo xmlns:p15="http://schemas.microsoft.com/office/powerpoint/2012/main" xmlns="" userId="t410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94" autoAdjust="0"/>
    <p:restoredTop sz="95324" autoAdjust="0"/>
  </p:normalViewPr>
  <p:slideViewPr>
    <p:cSldViewPr snapToGrid="0">
      <p:cViewPr varScale="1">
        <p:scale>
          <a:sx n="81" d="100"/>
          <a:sy n="81" d="100"/>
        </p:scale>
        <p:origin x="-78" y="-5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312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FFAA4-20EC-4D0D-8A0B-5AF4B15DB466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EC219-7174-4478-9936-103E12F31179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355442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219-7174-4478-9936-103E12F31179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16333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EEC219-7174-4478-9936-103E12F31179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71251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440073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72874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60735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1236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06763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07634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39016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513415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0724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9241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4690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1CBCCE5-E434-43B1-8B6E-EE39B02743A0}" type="datetimeFigureOut">
              <a:rPr lang="pl-PL" smtClean="0"/>
              <a:pPr/>
              <a:t>10.01.2019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30C42DEE-4F97-4E23-ADDD-BA789B44C10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95187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tags" Target="../tags/tag1.xml"/><Relationship Id="rId6" Type="http://schemas.microsoft.com/office/2007/relationships/media" Target="../media/media1.mp3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9.xml"/><Relationship Id="rId4" Type="http://schemas.openxmlformats.org/officeDocument/2006/relationships/image" Target="../media/image3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0.xml"/><Relationship Id="rId4" Type="http://schemas.openxmlformats.org/officeDocument/2006/relationships/image" Target="../media/image3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1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3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5.xml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pl/" TargetMode="External"/><Relationship Id="rId3" Type="http://schemas.openxmlformats.org/officeDocument/2006/relationships/hyperlink" Target="https://www.google.plrzeczpospolitapolskapodzaborami/" TargetMode="External"/><Relationship Id="rId7" Type="http://schemas.openxmlformats.org/officeDocument/2006/relationships/hyperlink" Target="http://kto-ty-jestes-polak-maly.streszczenia.pl/tresc_lektury/" TargetMode="Externa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ww.google.pl/search?q=zabytki+polskich" TargetMode="External"/><Relationship Id="rId5" Type="http://schemas.openxmlformats.org/officeDocument/2006/relationships/hyperlink" Target="https://www.google.pl/search?q=powstanie+styczniowe" TargetMode="External"/><Relationship Id="rId4" Type="http://schemas.openxmlformats.org/officeDocument/2006/relationships/hyperlink" Target="https://www.google.pl/search?q=krajobraz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Znalezione obrazy dla zapytania piłsudski obrazy na tle polski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2160" y="311972"/>
            <a:ext cx="5992009" cy="62179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36668" y="247426"/>
            <a:ext cx="5540187" cy="6379285"/>
          </a:xfrm>
          <a:blipFill>
            <a:blip r:embed="rId5"/>
            <a:tile tx="0" ty="0" sx="100000" sy="100000" flip="none" algn="tl"/>
          </a:blipFill>
          <a:effectLst/>
        </p:spPr>
        <p:txBody>
          <a:bodyPr>
            <a:normAutofit/>
          </a:bodyPr>
          <a:lstStyle/>
          <a:p>
            <a:r>
              <a:rPr lang="pl-PL" sz="6600" dirty="0">
                <a:solidFill>
                  <a:schemeClr val="accent3">
                    <a:lumMod val="20000"/>
                    <a:lumOff val="80000"/>
                  </a:schemeClr>
                </a:solidFill>
                <a:latin typeface="Lucida Calligraphy" panose="03010101010101010101" pitchFamily="66" charset="0"/>
              </a:rPr>
              <a:t>Moja Niepodległa Ojczyzna</a:t>
            </a:r>
          </a:p>
        </p:txBody>
      </p:sp>
      <p:pic>
        <p:nvPicPr>
          <p:cNvPr id="3" name="MAZUREK DĄBROWSKIEGO -  Polski Hymn Narodow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6" name="MAZUREK DĄBROWSKIEGO -  Polski Hymn Narodow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pic>
        <p:nvPicPr>
          <p:cNvPr id="7" name="MAZUREK DĄBROWSKIEGO -  Polski Hymn Narodow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512824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 advTm="6986">
        <p15:prstTrans prst="curtains"/>
      </p:transition>
    </mc:Choice>
    <mc:Fallback>
      <p:transition spd="slow" advTm="69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240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624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video>
              <p:cMediaNode vol="80000" numSld="999" showWhenStopped="0">
                <p:cTn id="36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 build="p" animBg="1"/>
    </p:bldLst>
  </p:timing>
  <p:extLst mod="1">
    <p:ext uri="{E180D4A7-C9FB-4DFB-919C-405C955672EB}">
      <p14:showEvtLst xmlns:p14="http://schemas.microsoft.com/office/powerpoint/2010/main" xmlns="">
        <p14:playEvt time="0" objId="7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740" y="217170"/>
            <a:ext cx="5589270" cy="1371600"/>
          </a:xfrm>
          <a:solidFill>
            <a:schemeClr val="bg1"/>
          </a:solidFill>
        </p:spPr>
        <p:txBody>
          <a:bodyPr/>
          <a:lstStyle/>
          <a:p>
            <a:pPr marL="457200" lvl="1" indent="0"/>
            <a:endParaRPr lang="pl-PL" sz="2800" dirty="0">
              <a:latin typeface="Lucida Calligraphy" panose="03010101010101010101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7170" y="228600"/>
            <a:ext cx="11795760" cy="6446520"/>
          </a:xfr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endParaRPr lang="pl-PL" sz="2800" dirty="0">
              <a:solidFill>
                <a:schemeClr val="tx1"/>
              </a:solidFill>
              <a:latin typeface="Lucida Calligraphy" panose="03010101010101010101" pitchFamily="66" charset="0"/>
            </a:endParaRPr>
          </a:p>
          <a:p>
            <a:r>
              <a:rPr lang="pl-PL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     Powstanie Styczniowe</a:t>
            </a:r>
          </a:p>
          <a:p>
            <a:r>
              <a:rPr lang="pl-PL" sz="2800" dirty="0">
                <a:solidFill>
                  <a:schemeClr val="tx1"/>
                </a:solidFill>
                <a:latin typeface="Lucida Calligraphy" panose="03010101010101010101" pitchFamily="66" charset="0"/>
              </a:rPr>
              <a:t>             1863 – 1865 rok</a:t>
            </a:r>
          </a:p>
        </p:txBody>
      </p:sp>
      <p:pic>
        <p:nvPicPr>
          <p:cNvPr id="5" name="Picture 2" descr="Znalezione obrazy dla zapytania powstanie styczniowe obraz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" y="2954991"/>
            <a:ext cx="6010275" cy="34671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Znalezione obrazy dla zapytania powstanie styczniowe branka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1535" y="571501"/>
            <a:ext cx="6138863" cy="363338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04148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5075">
        <p15:prstTrans prst="fracture"/>
      </p:transition>
    </mc:Choice>
    <mc:Fallback>
      <p:transition spd="slow" advTm="150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05740" y="182880"/>
            <a:ext cx="11784330" cy="6423660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endParaRPr lang="pl-PL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94171" y="623942"/>
            <a:ext cx="6240990" cy="5105401"/>
          </a:xfrm>
          <a:solidFill>
            <a:srgbClr val="7030A0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Calligraphy" panose="03010101010101010101" pitchFamily="66" charset="0"/>
              </a:rPr>
              <a:t>Ku I wojnie światowej - czerwiec 1914 rok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2">
                    <a:lumMod val="10000"/>
                    <a:lumOff val="9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Calligraphy" panose="03010101010101010101" pitchFamily="66" charset="0"/>
              </a:rPr>
              <a:t>Jeden z największych konfliktów w dziejach Europy okazał się zbawienny dla Polaków, którzy od ponad stu lat oczekiwali upragnionej niepodległości. Przeciwko sobie stanęli zaborcy co dawało nadzieję na odzyskanie niepodległości.</a:t>
            </a:r>
          </a:p>
        </p:txBody>
      </p:sp>
      <p:sp>
        <p:nvSpPr>
          <p:cNvPr id="7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42395" y="8763318"/>
            <a:ext cx="3549121" cy="182880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9" name="Picture 4" descr="Znalezione obrazy dla zapytania zdjęcia zI wojny światowej pols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" y="1493117"/>
            <a:ext cx="6048375" cy="390525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 prst="riblet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1436600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8493">
        <p15:prstTrans prst="crush"/>
      </p:transition>
    </mc:Choice>
    <mc:Fallback>
      <p:transition spd="slow" advTm="2849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463" y="211015"/>
            <a:ext cx="11711352" cy="6389077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83579" y="308610"/>
            <a:ext cx="5212080" cy="3314700"/>
          </a:xfrm>
          <a:effectLst>
            <a:reflection blurRad="6350" stA="50000" endA="300" endPos="90000" dist="50800" dir="5400000" sy="-100000" algn="bl" rotWithShape="0"/>
          </a:effectLst>
          <a:scene3d>
            <a:camera prst="isometricOffAxis1Right"/>
            <a:lightRig rig="threePt" dir="t"/>
          </a:scene3d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sz="4000" dirty="0">
                <a:solidFill>
                  <a:srgbClr val="FFC000"/>
                </a:solidFill>
                <a:latin typeface="Lucida Calligraphy" panose="03010101010101010101" pitchFamily="66" charset="0"/>
              </a:rPr>
              <a:t>Cztery lata później…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FC000"/>
                </a:solidFill>
                <a:latin typeface="Lucida Calligraphy" panose="03010101010101010101" pitchFamily="66" charset="0"/>
              </a:rPr>
              <a:t>10 listopada 1918 roku przybywa do Warszawy Józef Piłsudski, który był więziony przez Niemców od lipca 1917 roku.</a:t>
            </a:r>
          </a:p>
          <a:p>
            <a:pPr marL="0" indent="0">
              <a:buNone/>
            </a:pPr>
            <a:r>
              <a:rPr lang="pl-PL" sz="4000" dirty="0">
                <a:solidFill>
                  <a:srgbClr val="FFC000"/>
                </a:solidFill>
                <a:latin typeface="Lucida Calligraphy" panose="03010101010101010101" pitchFamily="66" charset="0"/>
              </a:rPr>
              <a:t>11 listopada 1918 roku Rada Regencyjna przekazuje władzę Józefowi Piłsudskiemu nad nowym rządem polskim. Od tej chwili Polska wraca na mapę świata.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783330" cy="30175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5" name="Picture 4" descr="Znalezione obrazy dla zapytania józef piłsudski przybył do warszawy zdje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1327" y="697230"/>
            <a:ext cx="3862467" cy="54864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1Righ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Znalezione obrazy dla zapytania józef piłsudski przybył do warszawy zdje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71236" y="3367199"/>
            <a:ext cx="4914900" cy="3076575"/>
          </a:xfrm>
          <a:prstGeom prst="ellipse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394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33313">
        <p14:prism/>
      </p:transition>
    </mc:Choice>
    <mc:Fallback>
      <p:transition spd="slow" advTm="333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4310" y="217170"/>
            <a:ext cx="11761470" cy="637794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2317714" y="546854"/>
            <a:ext cx="72955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rgbClr val="00206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Lucida Calligraphy" panose="03010101010101010101" pitchFamily="66" charset="0"/>
              </a:rPr>
              <a:t>Symbole Mojej Niepodległej Ojczyzny</a:t>
            </a:r>
          </a:p>
        </p:txBody>
      </p:sp>
      <p:pic>
        <p:nvPicPr>
          <p:cNvPr id="6" name="Picture 4" descr="Znalezione obrazy dla zapytania symbole narodowe pol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3396" y="844754"/>
            <a:ext cx="8791575" cy="5200651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015958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9230">
        <p15:prstTrans prst="peelOff"/>
      </p:transition>
    </mc:Choice>
    <mc:Fallback>
      <p:transition spd="slow" advTm="923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0030" y="217170"/>
            <a:ext cx="11727180" cy="638937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708660" y="342900"/>
            <a:ext cx="3931920" cy="6286500"/>
          </a:xfrm>
        </p:spPr>
        <p:txBody>
          <a:bodyPr>
            <a:noAutofit/>
          </a:bodyPr>
          <a:lstStyle/>
          <a:p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Kto ty jesteś?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Polak mały.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Jaki znak twój?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Orzeł biały.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Gdzie ty mieszkasz?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Między swymi.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W jakim kraju?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W polskiej ziemi.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Czym ta ziemia?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Mą Ojczyzną.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Czym zdobyta?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Krwią i blizną.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Czy ją kochasz?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Kocham szczerze.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A w co wierzysz?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W Polskę wierzę!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Coś ty dla niej?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Wdzięczne dziecię.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/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Coś jej winien?</a:t>
            </a:r>
            <a:b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</a:br>
            <a:r>
              <a:rPr lang="pl-PL" sz="1400" dirty="0">
                <a:solidFill>
                  <a:srgbClr val="C00000"/>
                </a:solidFill>
                <a:latin typeface="Lucida Calligraphy" panose="03010101010101010101" pitchFamily="66" charset="0"/>
              </a:rPr>
              <a:t>— Oddać życie.</a:t>
            </a:r>
          </a:p>
          <a:p>
            <a:endParaRPr lang="pl-PL" sz="1200" dirty="0"/>
          </a:p>
        </p:txBody>
      </p:sp>
      <p:pic>
        <p:nvPicPr>
          <p:cNvPr id="5" name="Picture 2" descr="Znalezione obrazy dla zapytania bóg honor ojczyzna zdjecia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22737" y="1428433"/>
            <a:ext cx="4390865" cy="466407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6" name="Prostokąt 5"/>
          <p:cNvSpPr/>
          <p:nvPr/>
        </p:nvSpPr>
        <p:spPr>
          <a:xfrm>
            <a:off x="3080988" y="432554"/>
            <a:ext cx="61542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dirty="0">
                <a:latin typeface="Lucida Calligraphy" panose="03010101010101010101" pitchFamily="66" charset="0"/>
              </a:rPr>
              <a:t> Siła Narodu Niepodległego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45622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 advTm="27952">
        <p14:flip dir="r"/>
      </p:transition>
    </mc:Choice>
    <mc:Fallback>
      <p:transition spd="slow" advTm="279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123" y="187569"/>
            <a:ext cx="11805139" cy="650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rostokąt 1"/>
          <p:cNvSpPr/>
          <p:nvPr/>
        </p:nvSpPr>
        <p:spPr>
          <a:xfrm>
            <a:off x="3048000" y="2551837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pl-PL" sz="2400" dirty="0">
              <a:latin typeface="Lucida Calligraphy" panose="03010101010101010101" pitchFamily="66" charset="0"/>
            </a:endParaRPr>
          </a:p>
          <a:p>
            <a:endParaRPr lang="pl-PL" sz="2400" dirty="0">
              <a:latin typeface="Lucida Calligraphy" panose="03010101010101010101" pitchFamily="66" charset="0"/>
            </a:endParaRPr>
          </a:p>
          <a:p>
            <a:endParaRPr lang="pl-PL" sz="2400" dirty="0">
              <a:latin typeface="Lucida Calligraphy" panose="03010101010101010101" pitchFamily="66" charset="0"/>
            </a:endParaRPr>
          </a:p>
          <a:p>
            <a:r>
              <a:rPr lang="pl-PL" dirty="0">
                <a:latin typeface="Lucida Calligraphy" panose="03010101010101010101" pitchFamily="66" charset="0"/>
              </a:rPr>
              <a:t>Daty upamiętniające moją ojczyznę:</a:t>
            </a:r>
          </a:p>
          <a:p>
            <a:endParaRPr lang="pl-PL" dirty="0">
              <a:latin typeface="Lucida Calligraphy" panose="03010101010101010101" pitchFamily="66" charset="0"/>
            </a:endParaRPr>
          </a:p>
          <a:p>
            <a:r>
              <a:rPr lang="pl-PL" dirty="0">
                <a:latin typeface="Lucida Calligraphy" panose="03010101010101010101" pitchFamily="66" charset="0"/>
              </a:rPr>
              <a:t>Dzień Flagi Rzeczpospolitej Polskiej – 2 maj</a:t>
            </a:r>
          </a:p>
          <a:p>
            <a:r>
              <a:rPr lang="pl-PL" dirty="0">
                <a:latin typeface="Lucida Calligraphy" panose="03010101010101010101" pitchFamily="66" charset="0"/>
              </a:rPr>
              <a:t>Konstytucja 3-go maja – 3 maj</a:t>
            </a:r>
          </a:p>
          <a:p>
            <a:r>
              <a:rPr lang="pl-PL" dirty="0">
                <a:latin typeface="Lucida Calligraphy" panose="03010101010101010101" pitchFamily="66" charset="0"/>
              </a:rPr>
              <a:t>Narodowe Święto Niepodległości – 11 listopad</a:t>
            </a:r>
          </a:p>
          <a:p>
            <a:r>
              <a:rPr lang="pl-PL" dirty="0">
                <a:latin typeface="Lucida Calligraphy" panose="03010101010101010101" pitchFamily="66" charset="0"/>
              </a:rPr>
              <a:t>Święto Wojska Polskiego – 15 sierpień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60985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19060">
        <p15:prstTrans prst="peelOff"/>
      </p:transition>
    </mc:Choice>
    <mc:Fallback>
      <p:transition spd="slow" advTm="1906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4462" y="246185"/>
            <a:ext cx="11699630" cy="6377353"/>
          </a:xfrm>
          <a:solidFill>
            <a:srgbClr val="7030A0"/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996" y="676422"/>
            <a:ext cx="4286250" cy="32194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10" descr="Znalezione obrazy dla zapytania święto wojska polskiego zdjęcia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62541" y="732705"/>
            <a:ext cx="5213350" cy="347000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Podobny obra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89469" y="4602032"/>
            <a:ext cx="304800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Znalezione obrazy dla zapytania zdjęcia święto flag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2314" y="4187721"/>
            <a:ext cx="4460488" cy="231354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5218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7784">
        <p14:prism isInverted="1"/>
      </p:transition>
    </mc:Choice>
    <mc:Fallback>
      <p:transition spd="slow" advTm="77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389120" y="617220"/>
            <a:ext cx="3931920" cy="2343150"/>
          </a:xfrm>
        </p:spPr>
        <p:txBody>
          <a:bodyPr/>
          <a:lstStyle/>
          <a:p>
            <a:endParaRPr lang="pl-PL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25730" y="205740"/>
            <a:ext cx="11864340" cy="642366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" indent="0">
              <a:buNone/>
            </a:pPr>
            <a:endParaRPr lang="pl-PL" sz="28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marL="45720" indent="0">
              <a:buNone/>
            </a:pPr>
            <a:endParaRPr lang="pl-PL" sz="28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marL="45720" indent="0">
              <a:buNone/>
            </a:pPr>
            <a:endParaRPr lang="pl-PL" sz="28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  <a:p>
            <a:pPr marL="45720" indent="0">
              <a:buNone/>
            </a:pPr>
            <a:r>
              <a:rPr lang="pl-PL" sz="2800" dirty="0">
                <a:solidFill>
                  <a:srgbClr val="FF0000"/>
                </a:solidFill>
                <a:latin typeface="Lucida Calligraphy" panose="03010101010101010101" pitchFamily="66" charset="0"/>
              </a:rPr>
              <a:t>                </a:t>
            </a:r>
            <a:r>
              <a:rPr lang="pl-PL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Zabytki W Mojej </a:t>
            </a:r>
          </a:p>
          <a:p>
            <a:pPr marL="45720" indent="0">
              <a:buNone/>
            </a:pPr>
            <a:r>
              <a:rPr lang="pl-PL" sz="66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Niepodległej Ojczyźnie</a:t>
            </a:r>
          </a:p>
          <a:p>
            <a:pPr marL="45720" indent="0">
              <a:buNone/>
            </a:pPr>
            <a:endParaRPr lang="pl-PL" sz="2800" dirty="0">
              <a:solidFill>
                <a:srgbClr val="FF0000"/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251460" y="5543550"/>
            <a:ext cx="10744200" cy="240030"/>
          </a:xfrm>
        </p:spPr>
        <p:txBody>
          <a:bodyPr>
            <a:normAutofit fontScale="70000" lnSpcReduction="20000"/>
          </a:bodyPr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9116856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258">
        <p15:prstTrans prst="wind"/>
      </p:transition>
    </mc:Choice>
    <mc:Fallback>
      <p:transition spd="slow" advTm="1025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1314450" y="3074670"/>
            <a:ext cx="3931920" cy="173736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82880" y="205740"/>
            <a:ext cx="11738610" cy="6400836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                                          KRAKÓW</a:t>
            </a:r>
          </a:p>
        </p:txBody>
      </p:sp>
      <p:pic>
        <p:nvPicPr>
          <p:cNvPr id="4100" name="Picture 4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3780" y="1485900"/>
            <a:ext cx="4503419" cy="403479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Znalezione obrazy dla zapytania zdjęcia krakow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764" y="1109027"/>
            <a:ext cx="7616825" cy="453739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979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Tm="3832">
        <p14:reveal/>
      </p:transition>
    </mc:Choice>
    <mc:Fallback>
      <p:transition spd="slow" advTm="3832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63240" y="6103620"/>
            <a:ext cx="3931920" cy="301752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194310" y="217170"/>
            <a:ext cx="11750040" cy="641223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pl-PL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                             </a:t>
            </a:r>
            <a:r>
              <a:rPr lang="pl-PL" sz="4800" dirty="0">
                <a:solidFill>
                  <a:schemeClr val="bg1"/>
                </a:solidFill>
                <a:latin typeface="Lucida Calligraphy" panose="03010101010101010101" pitchFamily="66" charset="0"/>
              </a:rPr>
              <a:t>Warszawa</a:t>
            </a:r>
          </a:p>
        </p:txBody>
      </p:sp>
      <p:pic>
        <p:nvPicPr>
          <p:cNvPr id="5124" name="Picture 4" descr="Znalezione obrazy dla zapytania zabytki warszawy łazienki królewsk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1525" y="1451609"/>
            <a:ext cx="8077200" cy="4638993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3458883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809">
        <p15:prstTrans prst="wind"/>
      </p:transition>
    </mc:Choice>
    <mc:Fallback>
      <p:transition spd="slow" advTm="48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Znalezione obrazy dla zapytania flaga polski zdję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3015727" y="2461725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dirty="0">
                <a:latin typeface="Lucida Calligraphy" panose="03010101010101010101" pitchFamily="66" charset="0"/>
              </a:rPr>
              <a:t>Niepodległość – niezależność danego państwa od innych państw, mieszkańcy mogą mówić w ojczystym języku i mają wolną wolę.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4712210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6003">
        <p15:prstTrans prst="wind"/>
      </p:transition>
    </mc:Choice>
    <mc:Fallback>
      <p:transition spd="slow" advTm="160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7170" y="217170"/>
            <a:ext cx="11738610" cy="641223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6000" dirty="0">
                <a:solidFill>
                  <a:schemeClr val="bg1"/>
                </a:solidFill>
                <a:latin typeface="Lucida Calligraphy" panose="03010101010101010101" pitchFamily="66" charset="0"/>
              </a:rPr>
              <a:t>Warszawa</a:t>
            </a:r>
          </a:p>
        </p:txBody>
      </p:sp>
      <p:pic>
        <p:nvPicPr>
          <p:cNvPr id="6146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4430" y="868680"/>
            <a:ext cx="9738360" cy="5669280"/>
          </a:xfrm>
          <a:prstGeom prst="ellipse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624665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4583">
        <p15:prstTrans prst="peelOff"/>
      </p:transition>
    </mc:Choice>
    <mc:Fallback>
      <p:transition spd="slow" advTm="458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240030"/>
            <a:ext cx="11715750" cy="635508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r>
              <a:rPr lang="pl-PL" sz="8800" dirty="0">
                <a:latin typeface="Lucida Calligraphy" panose="03010101010101010101" pitchFamily="66" charset="0"/>
              </a:rPr>
              <a:t>Toruń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4491990"/>
            <a:ext cx="10824210" cy="1360170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                                                                                            </a:t>
            </a:r>
          </a:p>
        </p:txBody>
      </p:sp>
      <p:pic>
        <p:nvPicPr>
          <p:cNvPr id="1030" name="Picture 6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0498" y="210453"/>
            <a:ext cx="7620000" cy="507682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00B0F0"/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08050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3681">
        <p15:prstTrans prst="peelOff"/>
      </p:transition>
    </mc:Choice>
    <mc:Fallback>
      <p:transition spd="slow" advTm="368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94310" y="182880"/>
            <a:ext cx="11784330" cy="646938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6600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Gdańsk              Malbork</a:t>
            </a:r>
          </a:p>
          <a:p>
            <a:r>
              <a:rPr lang="pl-PL" sz="6600" dirty="0">
                <a:latin typeface="Lucida Calligraphy" panose="03010101010101010101" pitchFamily="66" charset="0"/>
              </a:rPr>
              <a:t>                                                                                                                                           </a:t>
            </a:r>
          </a:p>
        </p:txBody>
      </p:sp>
      <p:pic>
        <p:nvPicPr>
          <p:cNvPr id="5" name="Picture 2" descr="Podobny obraz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185" y="981444"/>
            <a:ext cx="5213350" cy="3409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perspectiveRelaxedModerately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Znalezione obrazy dla zapytania bazylika mariacka gdańs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4175" y="2347912"/>
            <a:ext cx="5905500" cy="36957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26721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 advTm="6925">
        <p14:prism/>
      </p:transition>
    </mc:Choice>
    <mc:Fallback>
      <p:transition spd="slow" advTm="692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1450" y="182880"/>
            <a:ext cx="11784330" cy="6446520"/>
          </a:xfrm>
          <a:blipFill>
            <a:blip r:embed="rId3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pl-PL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Krajobrazy </a:t>
            </a:r>
          </a:p>
          <a:p>
            <a:r>
              <a:rPr lang="pl-PL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     W </a:t>
            </a:r>
          </a:p>
          <a:p>
            <a:r>
              <a:rPr lang="pl-PL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Mojej Niepodległej         </a:t>
            </a:r>
          </a:p>
          <a:p>
            <a:r>
              <a:rPr lang="pl-PL" sz="80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  Ojczyźnie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0910058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5774">
        <p15:prstTrans prst="fallOver"/>
      </p:transition>
    </mc:Choice>
    <mc:Fallback>
      <p:transition spd="slow" advTm="577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05740" y="205740"/>
            <a:ext cx="11772900" cy="645795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83130" y="6229350"/>
            <a:ext cx="3931920" cy="30175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3074" name="Picture 2" descr="Znalezione obrazy dla zapytania krajobrazy polskie zdję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5705" y="561022"/>
            <a:ext cx="9753600" cy="591502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6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89698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4362">
        <p:split orient="vert"/>
      </p:transition>
    </mc:Choice>
    <mc:Fallback>
      <p:transition spd="slow" advTm="4362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7170" y="205740"/>
            <a:ext cx="11715750" cy="6423660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pl-PL" dirty="0">
              <a:gradFill flip="none" rotWithShape="1">
                <a:gsLst>
                  <a:gs pos="0">
                    <a:schemeClr val="accent1">
                      <a:shade val="30000"/>
                      <a:satMod val="115000"/>
                    </a:schemeClr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10800000" scaled="1"/>
                <a:tileRect/>
              </a:gra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098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455" y="411480"/>
            <a:ext cx="9144000" cy="596646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278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3917">
        <p:split orient="vert"/>
      </p:transition>
    </mc:Choice>
    <mc:Fallback>
      <p:transition spd="slow" advTm="391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0030" y="194310"/>
            <a:ext cx="11715750" cy="641223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383280" y="6263640"/>
            <a:ext cx="3931920" cy="3017520"/>
          </a:xfrm>
        </p:spPr>
        <p:txBody>
          <a:bodyPr/>
          <a:lstStyle/>
          <a:p>
            <a:endParaRPr lang="pl-PL" dirty="0"/>
          </a:p>
        </p:txBody>
      </p:sp>
      <p:pic>
        <p:nvPicPr>
          <p:cNvPr id="7170" name="Picture 2" descr="Znalezione obrazy dla zapytania góry zdjęc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5795" y="1085850"/>
            <a:ext cx="71437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561297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129">
        <p:split orient="vert"/>
      </p:transition>
    </mc:Choice>
    <mc:Fallback>
      <p:transition spd="slow" advTm="512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5740" y="228600"/>
            <a:ext cx="11761470" cy="6412230"/>
          </a:xfrm>
          <a:blipFill>
            <a:blip r:embed="rId3"/>
            <a:tile tx="0" ty="0" sx="100000" sy="100000" flip="none" algn="tl"/>
          </a:blipFill>
        </p:spPr>
        <p:txBody>
          <a:bodyPr/>
          <a:lstStyle/>
          <a:p>
            <a:endParaRPr lang="pl-PL" dirty="0"/>
          </a:p>
        </p:txBody>
      </p:sp>
      <p:pic>
        <p:nvPicPr>
          <p:cNvPr id="5122" name="Picture 2" descr="Podobny obra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065" y="1005840"/>
            <a:ext cx="4762500" cy="3571875"/>
          </a:xfrm>
          <a:prstGeom prst="roundRect">
            <a:avLst>
              <a:gd name="adj" fmla="val 16667"/>
            </a:avLst>
          </a:prstGeom>
          <a:ln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nalezione obrazy dla zapytania zdjęcia morza bałtyckiego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5885" y="1975481"/>
            <a:ext cx="5213350" cy="3364239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40000"/>
                <a:lumOff val="6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28217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6197">
        <p:split orient="vert"/>
      </p:transition>
    </mc:Choice>
    <mc:Fallback>
      <p:transition spd="slow" advTm="6197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7170" y="240031"/>
            <a:ext cx="11750040" cy="6366510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endParaRPr lang="pl-PL" dirty="0"/>
          </a:p>
        </p:txBody>
      </p:sp>
      <p:pic>
        <p:nvPicPr>
          <p:cNvPr id="6148" name="Picture 4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2745" y="502920"/>
            <a:ext cx="11430000" cy="59274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99447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 advTm="5256">
        <p:split orient="vert"/>
      </p:transition>
    </mc:Choice>
    <mc:Fallback>
      <p:transition spd="slow" advTm="5256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pl-PL" dirty="0">
              <a:solidFill>
                <a:schemeClr val="bg2">
                  <a:lumMod val="10000"/>
                </a:schemeClr>
              </a:solidFill>
              <a:latin typeface="Lucida Calligraphy" panose="03010101010101010101" pitchFamily="66" charset="0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3360" y="205740"/>
            <a:ext cx="11750040" cy="6412230"/>
          </a:xfrm>
          <a:blipFill>
            <a:blip r:embed="rId2"/>
            <a:tile tx="0" ty="0" sx="100000" sy="100000" flip="none" algn="tl"/>
          </a:blipFill>
        </p:spPr>
        <p:txBody>
          <a:bodyPr/>
          <a:lstStyle/>
          <a:p>
            <a:pPr marL="45720"/>
            <a:r>
              <a:rPr lang="pl-PL" sz="7200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Prezentację przygotowała:</a:t>
            </a:r>
          </a:p>
          <a:p>
            <a:pPr marL="45720"/>
            <a:r>
              <a:rPr lang="pl-PL" sz="720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Antonio Dirani kl</a:t>
            </a:r>
            <a:r>
              <a:rPr lang="pl-PL" sz="7200" dirty="0">
                <a:solidFill>
                  <a:schemeClr val="bg2">
                    <a:lumMod val="10000"/>
                  </a:schemeClr>
                </a:solidFill>
                <a:latin typeface="Lucida Calligraphy" panose="03010101010101010101" pitchFamily="66" charset="0"/>
              </a:rPr>
              <a:t>. 6 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987896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 advTm="10266">
        <p14:prism isInverted="1"/>
      </p:transition>
    </mc:Choice>
    <mc:Fallback>
      <p:transition spd="slow" advTm="1026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43000" y="365759"/>
            <a:ext cx="9875520" cy="1678193"/>
          </a:xfrm>
          <a:solidFill>
            <a:schemeClr val="accent4">
              <a:lumMod val="50000"/>
            </a:schemeClr>
          </a:solidFill>
          <a:effectLst>
            <a:reflection blurRad="6350" stA="50000" endA="295" endPos="92000" dist="101600" dir="5400000" sy="-100000" algn="bl" rotWithShape="0"/>
          </a:effectLst>
        </p:spPr>
        <p:txBody>
          <a:bodyPr>
            <a:normAutofit/>
          </a:bodyPr>
          <a:lstStyle/>
          <a:p>
            <a:r>
              <a:rPr lang="pl-PL" sz="8000" dirty="0">
                <a:solidFill>
                  <a:srgbClr val="FF0000"/>
                </a:solidFill>
                <a:latin typeface="Lucida Calligraphy" panose="03010101010101010101" pitchFamily="66" charset="0"/>
              </a:rPr>
              <a:t>   Mapa Polski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2" descr="Znalezione obrazy dla zapytania mapa polski zdjęc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043953" y="2043952"/>
            <a:ext cx="7573383" cy="41739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ymbol zastępczy tekstu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l-P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28732998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4217">
        <p15:prstTrans prst="fallOver"/>
      </p:transition>
    </mc:Choice>
    <mc:Fallback>
      <p:transition spd="slow" advTm="42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94310" y="240030"/>
            <a:ext cx="11784329" cy="6457950"/>
          </a:xfrm>
          <a:blipFill>
            <a:blip r:embed="rId2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endParaRPr lang="pl-PL" dirty="0">
              <a:solidFill>
                <a:schemeClr val="tx1">
                  <a:lumMod val="95000"/>
                  <a:lumOff val="5000"/>
                </a:schemeClr>
              </a:solidFill>
              <a:hlinkClick r:id="rId3"/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4"/>
              </a:rPr>
              <a:t>https://www.google.pl krajobrazy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polskie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https://pl.wikipedia.orgFlagi_Rzeczypospolitej_Polskiej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5"/>
              </a:rPr>
              <a:t>ht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3"/>
              </a:rPr>
              <a:t>https://www.google.pl rzeczpospolita polska pod zaborami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5"/>
              </a:rPr>
              <a:t>tps://www.google.pl/powstanie styczniowe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http://dzieje.pl/aktualnosci/11-listopada-1918-r-polska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https://pl.wikipedia.org/wiki/Historia_Polski_(1914-1918)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6"/>
              </a:rPr>
              <a:t>https://www.google.pl/ zabytki polskich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miast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https://www.google.pl powstanie kościuszkowskie zdjęcia</a:t>
            </a: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7"/>
              </a:rPr>
              <a:t>http://kto-ty-jestes-polak-maly.streszczenia.pl/tresc_lektury/</a:t>
            </a:r>
            <a:endParaRPr lang="pl-PL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pl-PL" dirty="0">
                <a:solidFill>
                  <a:schemeClr val="tx2">
                    <a:lumMod val="75000"/>
                  </a:schemeClr>
                </a:solidFill>
                <a:hlinkClick r:id="rId8"/>
              </a:rPr>
              <a:t>https://www.google.pl/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pl-PL" dirty="0" err="1">
                <a:solidFill>
                  <a:schemeClr val="tx2">
                    <a:lumMod val="75000"/>
                  </a:schemeClr>
                </a:solidFill>
              </a:rPr>
              <a:t>piłsudski</a:t>
            </a:r>
            <a:r>
              <a:rPr lang="pl-PL" dirty="0">
                <a:solidFill>
                  <a:schemeClr val="tx2">
                    <a:lumMod val="75000"/>
                  </a:schemeClr>
                </a:solidFill>
              </a:rPr>
              <a:t> zdjęcia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857500" y="3863340"/>
            <a:ext cx="2263140" cy="2000250"/>
          </a:xfrm>
        </p:spPr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812756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6205" y="3124536"/>
            <a:ext cx="3931920" cy="1737360"/>
          </a:xfrm>
        </p:spPr>
        <p:txBody>
          <a:bodyPr/>
          <a:lstStyle/>
          <a:p>
            <a: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Polska to jeden z niewielu krajów mających tak bogatą historię, który przeszedł tak wiele a jednak nadal trwa.</a:t>
            </a:r>
            <a:br>
              <a:rPr lang="pl-PL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pl-PL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05740" y="205740"/>
            <a:ext cx="11772900" cy="637794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r>
              <a:rPr lang="pl-PL" sz="4400" dirty="0">
                <a:latin typeface="Lucida Calligraphy" panose="03010101010101010101" pitchFamily="66" charset="0"/>
              </a:rPr>
              <a:t>Polska to jeden z niewielu krajów mających tak bogatą historię, który przeszedł tak wiele a jednak nadal trwa</a:t>
            </a:r>
            <a:r>
              <a:rPr lang="pl-PL" sz="4400" dirty="0"/>
              <a:t>.</a:t>
            </a:r>
          </a:p>
          <a:p>
            <a:endParaRPr lang="pl-PL" dirty="0"/>
          </a:p>
        </p:txBody>
      </p:sp>
      <p:pic>
        <p:nvPicPr>
          <p:cNvPr id="1026" name="Picture 2" descr="Znalezione obrazy dla zapytania zdjęcia polski z II wojny światowej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8" r="3468"/>
          <a:stretch>
            <a:fillRect/>
          </a:stretch>
        </p:blipFill>
        <p:spPr bwMode="auto">
          <a:xfrm>
            <a:off x="5530910" y="1646054"/>
            <a:ext cx="6099048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odobny obraz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977" t="1869" r="16258" b="32754"/>
          <a:stretch/>
        </p:blipFill>
        <p:spPr bwMode="auto">
          <a:xfrm>
            <a:off x="445770" y="2880360"/>
            <a:ext cx="4777740" cy="34861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42861958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3600">
        <p15:prstTrans prst="fracture"/>
      </p:transition>
    </mc:Choice>
    <mc:Fallback>
      <p:transition spd="slow" advTm="13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sz="half" idx="2"/>
          </p:nvPr>
        </p:nvSpPr>
        <p:spPr>
          <a:xfrm>
            <a:off x="228600" y="228600"/>
            <a:ext cx="11750040" cy="636651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14" name="Symbol zastępczy zawartości 2"/>
          <p:cNvSpPr>
            <a:spLocks noGrp="1"/>
          </p:cNvSpPr>
          <p:nvPr>
            <p:ph idx="1"/>
          </p:nvPr>
        </p:nvSpPr>
        <p:spPr>
          <a:xfrm>
            <a:off x="6343649" y="605790"/>
            <a:ext cx="5212080" cy="5589270"/>
          </a:xfrm>
          <a:solidFill>
            <a:schemeClr val="accent2">
              <a:lumMod val="20000"/>
              <a:lumOff val="80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W historii Polski 11 listopada 1918 roku zapisał się jako data zakończenia I wojny światowej.</a:t>
            </a:r>
          </a:p>
          <a:p>
            <a:pPr marL="0" indent="0" algn="ctr">
              <a:buNone/>
            </a:pPr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Polacy kojarzą go jako moment odzyskania niepodległości po okresie zaborów.</a:t>
            </a:r>
          </a:p>
          <a:p>
            <a:pPr marL="0" indent="0" algn="ctr">
              <a:buNone/>
            </a:pPr>
            <a:r>
              <a:rPr lang="pl-PL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Lucida Calligraphy" panose="03010101010101010101" pitchFamily="66" charset="0"/>
              </a:rPr>
              <a:t>Przez 123 lata Polacy znajdowali się pod panowaniem obcych władców, którzy chcieli zniszczyć polską tradycję i polską mowę.</a:t>
            </a:r>
          </a:p>
        </p:txBody>
      </p:sp>
      <p:pic>
        <p:nvPicPr>
          <p:cNvPr id="15" name="Picture 6" descr="https://upload.wikimedia.org/wikipedia/commons/1/12/Rzeczpospolitapodroz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88" y="617445"/>
            <a:ext cx="6000973" cy="517084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4231780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28499">
        <p15:prstTrans prst="peelOff"/>
      </p:transition>
    </mc:Choice>
    <mc:Fallback>
      <p:transition spd="slow" advTm="2849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1630324" y="7191814"/>
            <a:ext cx="6240990" cy="3441267"/>
          </a:xfrm>
          <a:solidFill>
            <a:schemeClr val="accent3">
              <a:lumMod val="40000"/>
              <a:lumOff val="60000"/>
            </a:schemeClr>
          </a:solidFill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1014" y="222738"/>
            <a:ext cx="11723077" cy="636563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r>
              <a:rPr lang="pl-PL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Polacy nie czekali biernie na niepodległość, podejmowali nierówną, powstańczą walkę o wolną i suwerenną  Ojczyznę. Ojczyzna to Matka, która pomaga żyć, daje pracę schronienie, bezpieczeństwo, która mówi, gdzie jest moje miejsce w świecie.</a:t>
            </a:r>
          </a:p>
          <a:p>
            <a:endParaRPr lang="pl-PL" dirty="0"/>
          </a:p>
        </p:txBody>
      </p:sp>
      <p:pic>
        <p:nvPicPr>
          <p:cNvPr id="1026" name="Picture 2" descr="Podobny obra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73441" y="2863933"/>
            <a:ext cx="8096250" cy="34513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952845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25803">
        <p15:prstTrans prst="fracture"/>
      </p:transition>
    </mc:Choice>
    <mc:Fallback>
      <p:transition spd="slow" advTm="258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217170" y="217170"/>
            <a:ext cx="11761470" cy="642366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endParaRPr lang="pl-PL" dirty="0"/>
          </a:p>
        </p:txBody>
      </p:sp>
      <p:sp>
        <p:nvSpPr>
          <p:cNvPr id="5" name="Symbol zastępczy zawartości 2"/>
          <p:cNvSpPr>
            <a:spLocks noGrp="1"/>
          </p:cNvSpPr>
          <p:nvPr>
            <p:ph type="title"/>
          </p:nvPr>
        </p:nvSpPr>
        <p:spPr>
          <a:xfrm>
            <a:off x="6800850" y="491490"/>
            <a:ext cx="4972050" cy="2823210"/>
          </a:xfrm>
          <a:solidFill>
            <a:srgbClr val="92D050"/>
          </a:solidFill>
          <a:ln w="76200"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Droga do wolności:</a:t>
            </a:r>
          </a:p>
          <a:p>
            <a:endParaRPr lang="pl-PL" sz="2800" dirty="0">
              <a:solidFill>
                <a:schemeClr val="tx1">
                  <a:lumMod val="95000"/>
                  <a:lumOff val="5000"/>
                </a:schemeClr>
              </a:solidFill>
              <a:latin typeface="Lucida Calligraphy" panose="03010101010101010101" pitchFamily="66" charset="0"/>
            </a:endParaRP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Powstanie Kościuszkowskie </a:t>
            </a:r>
          </a:p>
          <a:p>
            <a:pPr marL="0" indent="0">
              <a:buNone/>
            </a:pPr>
            <a:r>
              <a:rPr lang="pl-PL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        1794 rok.</a:t>
            </a:r>
          </a:p>
        </p:txBody>
      </p:sp>
      <p:pic>
        <p:nvPicPr>
          <p:cNvPr id="6" name="Picture 4" descr="https://upload.wikimedia.org/wikipedia/commons/0/04/Maciejow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6140" y="4000501"/>
            <a:ext cx="6250357" cy="233235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nalezione obrazy dla zapytania powstanie kościuszkowskie zdjęcia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123" r="15123"/>
          <a:stretch>
            <a:fillRect/>
          </a:stretch>
        </p:blipFill>
        <p:spPr bwMode="auto">
          <a:xfrm>
            <a:off x="429768" y="418337"/>
            <a:ext cx="6099048" cy="3433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9977309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 advTm="10173">
        <p15:prstTrans prst="fracture"/>
      </p:transition>
    </mc:Choice>
    <mc:Fallback>
      <p:transition spd="slow" advTm="101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28737" y="6305550"/>
            <a:ext cx="3549121" cy="1371600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52260" y="331470"/>
            <a:ext cx="5299710" cy="2960371"/>
          </a:xfrm>
          <a:solidFill>
            <a:srgbClr val="00B050"/>
          </a:solidFill>
          <a:ln>
            <a:solidFill>
              <a:schemeClr val="bg2">
                <a:lumMod val="10000"/>
              </a:schemeClr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pl-PL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Lucida Calligraphy" panose="03010101010101010101" pitchFamily="66" charset="0"/>
              </a:rPr>
              <a:t>Powstanie                      Listopadowe    1830-1831 rok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 flipV="1">
            <a:off x="234463" y="171452"/>
            <a:ext cx="11744177" cy="45719"/>
          </a:xfrm>
          <a:solidFill>
            <a:schemeClr val="bg1"/>
          </a:solidFill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1026" name="Picture 2" descr="https://upload.wikimedia.org/wikipedia/commons/thumb/1/1d/Za_wolno%C5%9B%C4%87_nasz%C4%85_i_wasz%C4%85_1831.PNG/166px-Za_wolno%C5%9B%C4%87_nasz%C4%85_i_wasz%C4%85_18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27631" y="3563815"/>
            <a:ext cx="4290646" cy="27900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Znalezione obrazy dla zapytania powstanie listopadowe belwed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914400"/>
            <a:ext cx="5451231" cy="478301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tx1">
                <a:lumMod val="85000"/>
                <a:lumOff val="15000"/>
              </a:schemeClr>
            </a:solidFill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46782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920">
        <p:checker/>
      </p:transition>
    </mc:Choice>
    <mc:Fallback>
      <p:transition spd="slow" advTm="1092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" name="Picture 4" descr="Znalezione obrazy dla zapytania powstanie krakowskie zdjęc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" y="158114"/>
            <a:ext cx="6477000" cy="50196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ostokąt 5"/>
          <p:cNvSpPr/>
          <p:nvPr/>
        </p:nvSpPr>
        <p:spPr>
          <a:xfrm>
            <a:off x="251460" y="5254675"/>
            <a:ext cx="6332220" cy="1200329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FF0000"/>
                </a:solidFill>
                <a:latin typeface="Lucida Calligraphy" panose="03010101010101010101" pitchFamily="66" charset="0"/>
              </a:rPr>
              <a:t>Powstanie Krakowskie</a:t>
            </a:r>
          </a:p>
          <a:p>
            <a:r>
              <a:rPr lang="pl-PL" sz="3600" dirty="0">
                <a:solidFill>
                  <a:srgbClr val="FF0000"/>
                </a:solidFill>
                <a:latin typeface="Lucida Calligraphy" panose="03010101010101010101" pitchFamily="66" charset="0"/>
              </a:rPr>
              <a:t>            1846 rok</a:t>
            </a:r>
          </a:p>
        </p:txBody>
      </p:sp>
      <p:pic>
        <p:nvPicPr>
          <p:cNvPr id="7" name="Picture 8" descr="Znalezione obrazy dla zapytania powstanie krakowskie 1846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9310" y="753904"/>
            <a:ext cx="6001385" cy="39100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  <a:reflection blurRad="6350" stA="50000" endA="300" endPos="55500" dist="101600" dir="5400000" sy="-100000" algn="bl" rotWithShape="0"/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014065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 advTm="10225">
        <p:checker/>
      </p:transition>
    </mc:Choice>
    <mc:Fallback>
      <p:transition spd="slow" advTm="10225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2.3|2.4|1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|1|1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|1|0.9|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|2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|1.1|1.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|2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0.9|0.8|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.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.3|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|1.2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|1.2|1.6|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3|1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|1.7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3|2.1"/>
</p:tagLst>
</file>

<file path=ppt/theme/theme1.xml><?xml version="1.0" encoding="utf-8"?>
<a:theme xmlns:a="http://schemas.openxmlformats.org/drawingml/2006/main" name="Podstawa">
  <a:themeElements>
    <a:clrScheme name="Podstawa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Podstawa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Podstawa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TM03457444[[fn=Podstawa]]</Template>
  <TotalTime>562</TotalTime>
  <Words>402</Words>
  <Application>Microsoft Office PowerPoint</Application>
  <PresentationFormat>Niestandardowy</PresentationFormat>
  <Paragraphs>67</Paragraphs>
  <Slides>30</Slides>
  <Notes>2</Notes>
  <HiddenSlides>0</HiddenSlides>
  <MMClips>3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1" baseType="lpstr">
      <vt:lpstr>Podstawa</vt:lpstr>
      <vt:lpstr>Slajd 1</vt:lpstr>
      <vt:lpstr>Slajd 2</vt:lpstr>
      <vt:lpstr>   Mapa Polski</vt:lpstr>
      <vt:lpstr>Polska to jeden z niewielu krajów mających tak bogatą historię, który przeszedł tak wiele a jednak nadal trwa. </vt:lpstr>
      <vt:lpstr>Slajd 5</vt:lpstr>
      <vt:lpstr>Slajd 6</vt:lpstr>
      <vt:lpstr>Droga do wolności:  Powstanie Kościuszkowskie          1794 rok.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Toruń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t410</dc:creator>
  <cp:lastModifiedBy>Windows User</cp:lastModifiedBy>
  <cp:revision>53</cp:revision>
  <dcterms:created xsi:type="dcterms:W3CDTF">2017-11-02T19:31:58Z</dcterms:created>
  <dcterms:modified xsi:type="dcterms:W3CDTF">2019-01-10T09:37:49Z</dcterms:modified>
</cp:coreProperties>
</file>